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81" r:id="rId2"/>
    <p:sldId id="298" r:id="rId3"/>
    <p:sldId id="299" r:id="rId4"/>
    <p:sldId id="277" r:id="rId5"/>
    <p:sldId id="301" r:id="rId6"/>
    <p:sldId id="302" r:id="rId7"/>
    <p:sldId id="303" r:id="rId8"/>
    <p:sldId id="304" r:id="rId9"/>
    <p:sldId id="356" r:id="rId10"/>
    <p:sldId id="357" r:id="rId11"/>
    <p:sldId id="284" r:id="rId12"/>
    <p:sldId id="358" r:id="rId13"/>
    <p:sldId id="282" r:id="rId14"/>
    <p:sldId id="283" r:id="rId15"/>
    <p:sldId id="359" r:id="rId16"/>
    <p:sldId id="264" r:id="rId17"/>
    <p:sldId id="366" r:id="rId18"/>
    <p:sldId id="365" r:id="rId19"/>
    <p:sldId id="360" r:id="rId20"/>
    <p:sldId id="361" r:id="rId21"/>
    <p:sldId id="362" r:id="rId22"/>
    <p:sldId id="371" r:id="rId23"/>
    <p:sldId id="390" r:id="rId24"/>
    <p:sldId id="391" r:id="rId25"/>
    <p:sldId id="372" r:id="rId26"/>
    <p:sldId id="373" r:id="rId27"/>
    <p:sldId id="374" r:id="rId28"/>
    <p:sldId id="375" r:id="rId29"/>
    <p:sldId id="376" r:id="rId30"/>
    <p:sldId id="377" r:id="rId31"/>
    <p:sldId id="378" r:id="rId32"/>
    <p:sldId id="379" r:id="rId33"/>
    <p:sldId id="380" r:id="rId34"/>
    <p:sldId id="381" r:id="rId35"/>
    <p:sldId id="382" r:id="rId36"/>
    <p:sldId id="383" r:id="rId37"/>
    <p:sldId id="387" r:id="rId38"/>
    <p:sldId id="388" r:id="rId39"/>
    <p:sldId id="389" r:id="rId40"/>
    <p:sldId id="392" r:id="rId41"/>
    <p:sldId id="393" r:id="rId42"/>
    <p:sldId id="256" r:id="rId43"/>
    <p:sldId id="257" r:id="rId44"/>
    <p:sldId id="258" r:id="rId45"/>
    <p:sldId id="259" r:id="rId46"/>
    <p:sldId id="260" r:id="rId47"/>
    <p:sldId id="261" r:id="rId48"/>
    <p:sldId id="279" r:id="rId49"/>
    <p:sldId id="278" r:id="rId50"/>
    <p:sldId id="263" r:id="rId51"/>
    <p:sldId id="262" r:id="rId52"/>
    <p:sldId id="280" r:id="rId53"/>
    <p:sldId id="275" r:id="rId54"/>
    <p:sldId id="265" r:id="rId55"/>
    <p:sldId id="394" r:id="rId56"/>
    <p:sldId id="395" r:id="rId57"/>
    <p:sldId id="268" r:id="rId58"/>
    <p:sldId id="276" r:id="rId59"/>
    <p:sldId id="269" r:id="rId60"/>
    <p:sldId id="396" r:id="rId61"/>
    <p:sldId id="270" r:id="rId62"/>
    <p:sldId id="267" r:id="rId63"/>
    <p:sldId id="266" r:id="rId64"/>
    <p:sldId id="271" r:id="rId65"/>
    <p:sldId id="272" r:id="rId66"/>
    <p:sldId id="273" r:id="rId67"/>
    <p:sldId id="274" r:id="rId6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1918"/>
    <a:srgbClr val="0B2B41"/>
    <a:srgbClr val="731F1C"/>
    <a:srgbClr val="C88E98"/>
    <a:srgbClr val="0D3047"/>
    <a:srgbClr val="114263"/>
    <a:srgbClr val="AB678E"/>
    <a:srgbClr val="B2606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4" autoAdjust="0"/>
    <p:restoredTop sz="94624" autoAdjust="0"/>
  </p:normalViewPr>
  <p:slideViewPr>
    <p:cSldViewPr snapToGrid="0">
      <p:cViewPr varScale="1">
        <p:scale>
          <a:sx n="106" d="100"/>
          <a:sy n="106" d="100"/>
        </p:scale>
        <p:origin x="552" y="184"/>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66A0256-B740-45FA-83CB-FA22C803897D}" type="datetime1">
              <a:rPr lang="en-GB" smtClean="0"/>
              <a:t>26/05/2025</a:t>
            </a:fld>
            <a:endParaRPr lang="en-GB"/>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3D57C9-54A6-4BAA-A5CD-C535F9370C4B}" type="slidenum">
              <a:rPr lang="en-GB" smtClean="0"/>
              <a:t>‹#›</a:t>
            </a:fld>
            <a:endParaRPr lang="en-GB"/>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FC3228-15CC-4646-AD18-517970790646}" type="datetime1">
              <a:rPr lang="en-GB" noProof="0" smtClean="0"/>
              <a:t>26/05/2025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F82289-BCFD-4053-9D06-A9140C63A457}" type="slidenum">
              <a:rPr lang="en-GB" noProof="0" smtClean="0"/>
              <a:t>‹#›</a:t>
            </a:fld>
            <a:endParaRPr lang="en-GB" noProof="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F82289-BCFD-4053-9D06-A9140C63A457}" type="slidenum">
              <a:rPr lang="en-GB" smtClean="0"/>
              <a:t>1</a:t>
            </a:fld>
            <a:endParaRPr lang="en-GB"/>
          </a:p>
        </p:txBody>
      </p:sp>
    </p:spTree>
    <p:extLst>
      <p:ext uri="{BB962C8B-B14F-4D97-AF65-F5344CB8AC3E}">
        <p14:creationId xmlns:p14="http://schemas.microsoft.com/office/powerpoint/2010/main" val="4119134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1927090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F82289-BCFD-4053-9D06-A9140C63A457}" type="slidenum">
              <a:rPr lang="en-GB" smtClean="0"/>
              <a:t>13</a:t>
            </a:fld>
            <a:endParaRPr lang="en-GB"/>
          </a:p>
        </p:txBody>
      </p:sp>
    </p:spTree>
    <p:extLst>
      <p:ext uri="{BB962C8B-B14F-4D97-AF65-F5344CB8AC3E}">
        <p14:creationId xmlns:p14="http://schemas.microsoft.com/office/powerpoint/2010/main" val="763316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F82289-BCFD-4053-9D06-A9140C63A457}" type="slidenum">
              <a:rPr lang="en-GB" smtClean="0"/>
              <a:t>14</a:t>
            </a:fld>
            <a:endParaRPr lang="en-GB"/>
          </a:p>
        </p:txBody>
      </p:sp>
    </p:spTree>
    <p:extLst>
      <p:ext uri="{BB962C8B-B14F-4D97-AF65-F5344CB8AC3E}">
        <p14:creationId xmlns:p14="http://schemas.microsoft.com/office/powerpoint/2010/main" val="9371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DF0EB-8D8A-53C5-988B-97A7C42E1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31154-3365-3F39-EC60-200719769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404A2-20D0-DB05-5374-4F3861B16AC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15F9B12-9BF9-0842-D2BD-BC16C3F76C96}"/>
              </a:ext>
            </a:extLst>
          </p:cNvPr>
          <p:cNvSpPr>
            <a:spLocks noGrp="1"/>
          </p:cNvSpPr>
          <p:nvPr>
            <p:ph type="sldNum" sz="quarter" idx="5"/>
          </p:nvPr>
        </p:nvSpPr>
        <p:spPr/>
        <p:txBody>
          <a:bodyPr/>
          <a:lstStyle/>
          <a:p>
            <a:pPr rtl="0"/>
            <a:fld id="{767E557C-9E66-43F1-9F87-179A985BA47D}" type="slidenum">
              <a:rPr lang="en-GB" smtClean="0"/>
              <a:t>15</a:t>
            </a:fld>
            <a:endParaRPr lang="en-GB"/>
          </a:p>
        </p:txBody>
      </p:sp>
    </p:spTree>
    <p:extLst>
      <p:ext uri="{BB962C8B-B14F-4D97-AF65-F5344CB8AC3E}">
        <p14:creationId xmlns:p14="http://schemas.microsoft.com/office/powerpoint/2010/main" val="2643252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F82289-BCFD-4053-9D06-A9140C63A457}" type="slidenum">
              <a:rPr lang="en-GB" smtClean="0"/>
              <a:t>16</a:t>
            </a:fld>
            <a:endParaRPr lang="en-GB"/>
          </a:p>
        </p:txBody>
      </p:sp>
    </p:spTree>
    <p:extLst>
      <p:ext uri="{BB962C8B-B14F-4D97-AF65-F5344CB8AC3E}">
        <p14:creationId xmlns:p14="http://schemas.microsoft.com/office/powerpoint/2010/main" val="282553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711E-38B5-838F-74FA-69C6DE331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22FDF-F4E5-76B1-9A69-49669B07C4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E5A9D-B588-845A-3F17-8AE769B10D7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A28E650-EBA6-B305-D080-67A6BE4E83A8}"/>
              </a:ext>
            </a:extLst>
          </p:cNvPr>
          <p:cNvSpPr>
            <a:spLocks noGrp="1"/>
          </p:cNvSpPr>
          <p:nvPr>
            <p:ph type="sldNum" sz="quarter" idx="5"/>
          </p:nvPr>
        </p:nvSpPr>
        <p:spPr/>
        <p:txBody>
          <a:bodyPr/>
          <a:lstStyle/>
          <a:p>
            <a:pPr rtl="0"/>
            <a:fld id="{767E557C-9E66-43F1-9F87-179A985BA47D}" type="slidenum">
              <a:rPr lang="en-GB" smtClean="0"/>
              <a:t>18</a:t>
            </a:fld>
            <a:endParaRPr lang="en-GB"/>
          </a:p>
        </p:txBody>
      </p:sp>
    </p:spTree>
    <p:extLst>
      <p:ext uri="{BB962C8B-B14F-4D97-AF65-F5344CB8AC3E}">
        <p14:creationId xmlns:p14="http://schemas.microsoft.com/office/powerpoint/2010/main" val="3287513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216E8-931E-D449-86EE-F42FB414F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880A2-1968-885E-EC98-868F65A13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1FF0C-355D-5476-796C-50987EDD2E6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671C956-AF98-ADBA-591A-95764DA3B0EC}"/>
              </a:ext>
            </a:extLst>
          </p:cNvPr>
          <p:cNvSpPr>
            <a:spLocks noGrp="1"/>
          </p:cNvSpPr>
          <p:nvPr>
            <p:ph type="sldNum" sz="quarter" idx="5"/>
          </p:nvPr>
        </p:nvSpPr>
        <p:spPr/>
        <p:txBody>
          <a:bodyPr/>
          <a:lstStyle/>
          <a:p>
            <a:pPr rtl="0"/>
            <a:fld id="{767E557C-9E66-43F1-9F87-179A985BA47D}" type="slidenum">
              <a:rPr lang="en-GB" smtClean="0"/>
              <a:t>19</a:t>
            </a:fld>
            <a:endParaRPr lang="en-GB"/>
          </a:p>
        </p:txBody>
      </p:sp>
    </p:spTree>
    <p:extLst>
      <p:ext uri="{BB962C8B-B14F-4D97-AF65-F5344CB8AC3E}">
        <p14:creationId xmlns:p14="http://schemas.microsoft.com/office/powerpoint/2010/main" val="3362413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22220-07E3-4B46-3556-4039D3085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5467D-DD05-B164-F23B-AE6AF52DE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505A94-ACDF-7DAC-1DE6-01667D9781E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7F83664-480C-BB3B-FF2D-1DE670119329}"/>
              </a:ext>
            </a:extLst>
          </p:cNvPr>
          <p:cNvSpPr>
            <a:spLocks noGrp="1"/>
          </p:cNvSpPr>
          <p:nvPr>
            <p:ph type="sldNum" sz="quarter" idx="5"/>
          </p:nvPr>
        </p:nvSpPr>
        <p:spPr/>
        <p:txBody>
          <a:bodyPr/>
          <a:lstStyle/>
          <a:p>
            <a:pPr rtl="0"/>
            <a:fld id="{767E557C-9E66-43F1-9F87-179A985BA47D}" type="slidenum">
              <a:rPr lang="en-GB" smtClean="0"/>
              <a:t>20</a:t>
            </a:fld>
            <a:endParaRPr lang="en-GB"/>
          </a:p>
        </p:txBody>
      </p:sp>
    </p:spTree>
    <p:extLst>
      <p:ext uri="{BB962C8B-B14F-4D97-AF65-F5344CB8AC3E}">
        <p14:creationId xmlns:p14="http://schemas.microsoft.com/office/powerpoint/2010/main" val="3498064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5823B-EC82-AA5B-472F-7D9E40218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3B9E2-B022-EB13-8AE4-291BAE034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D24FA-5B7F-A551-958D-0E92BB3E47C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D6C1F9F-1ABA-3D96-ABFB-F7C3B1025E14}"/>
              </a:ext>
            </a:extLst>
          </p:cNvPr>
          <p:cNvSpPr>
            <a:spLocks noGrp="1"/>
          </p:cNvSpPr>
          <p:nvPr>
            <p:ph type="sldNum" sz="quarter" idx="5"/>
          </p:nvPr>
        </p:nvSpPr>
        <p:spPr/>
        <p:txBody>
          <a:bodyPr/>
          <a:lstStyle/>
          <a:p>
            <a:pPr rtl="0"/>
            <a:fld id="{767E557C-9E66-43F1-9F87-179A985BA47D}" type="slidenum">
              <a:rPr lang="en-GB" smtClean="0"/>
              <a:t>21</a:t>
            </a:fld>
            <a:endParaRPr lang="en-GB"/>
          </a:p>
        </p:txBody>
      </p:sp>
    </p:spTree>
    <p:extLst>
      <p:ext uri="{BB962C8B-B14F-4D97-AF65-F5344CB8AC3E}">
        <p14:creationId xmlns:p14="http://schemas.microsoft.com/office/powerpoint/2010/main" val="3040975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74F17-E0DA-93E9-9558-4BC3A1B5A2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972C7-6599-3694-083D-A271349312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E65E2-B9FB-135B-6CBC-FC78171F236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B6AE92C-0666-2B09-9595-1F55C857CD0A}"/>
              </a:ext>
            </a:extLst>
          </p:cNvPr>
          <p:cNvSpPr>
            <a:spLocks noGrp="1"/>
          </p:cNvSpPr>
          <p:nvPr>
            <p:ph type="sldNum" sz="quarter" idx="5"/>
          </p:nvPr>
        </p:nvSpPr>
        <p:spPr/>
        <p:txBody>
          <a:bodyPr/>
          <a:lstStyle/>
          <a:p>
            <a:pPr rtl="0"/>
            <a:fld id="{767E557C-9E66-43F1-9F87-179A985BA47D}" type="slidenum">
              <a:rPr lang="en-GB" smtClean="0"/>
              <a:t>22</a:t>
            </a:fld>
            <a:endParaRPr lang="en-GB"/>
          </a:p>
        </p:txBody>
      </p:sp>
    </p:spTree>
    <p:extLst>
      <p:ext uri="{BB962C8B-B14F-4D97-AF65-F5344CB8AC3E}">
        <p14:creationId xmlns:p14="http://schemas.microsoft.com/office/powerpoint/2010/main" val="62665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4E39-E8F2-0162-9D2B-9CD9AFABC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68C95-165E-9A75-DE26-E84D37BAFA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EE6DE-9E1F-F4F0-BEF3-231E733C212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9C861B-A930-93EE-677A-2EEF114A94EF}"/>
              </a:ext>
            </a:extLst>
          </p:cNvPr>
          <p:cNvSpPr>
            <a:spLocks noGrp="1"/>
          </p:cNvSpPr>
          <p:nvPr>
            <p:ph type="sldNum" sz="quarter" idx="5"/>
          </p:nvPr>
        </p:nvSpPr>
        <p:spPr/>
        <p:txBody>
          <a:bodyPr/>
          <a:lstStyle/>
          <a:p>
            <a:pPr rtl="0"/>
            <a:fld id="{6BF82289-BCFD-4053-9D06-A9140C63A457}" type="slidenum">
              <a:rPr lang="en-GB" smtClean="0"/>
              <a:t>2</a:t>
            </a:fld>
            <a:endParaRPr lang="en-GB"/>
          </a:p>
        </p:txBody>
      </p:sp>
    </p:spTree>
    <p:extLst>
      <p:ext uri="{BB962C8B-B14F-4D97-AF65-F5344CB8AC3E}">
        <p14:creationId xmlns:p14="http://schemas.microsoft.com/office/powerpoint/2010/main" val="1301606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A256F-ED3F-DEFD-0F8B-D14616691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E7751-5D49-73EE-8F70-8ACA574B97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45FE2-3B53-B83D-7F1C-E5EDDDE185D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A1675CD-F9B3-624D-0DBE-DD5A130A15CC}"/>
              </a:ext>
            </a:extLst>
          </p:cNvPr>
          <p:cNvSpPr>
            <a:spLocks noGrp="1"/>
          </p:cNvSpPr>
          <p:nvPr>
            <p:ph type="sldNum" sz="quarter" idx="5"/>
          </p:nvPr>
        </p:nvSpPr>
        <p:spPr/>
        <p:txBody>
          <a:bodyPr/>
          <a:lstStyle/>
          <a:p>
            <a:pPr rtl="0"/>
            <a:fld id="{6BF82289-BCFD-4053-9D06-A9140C63A457}" type="slidenum">
              <a:rPr lang="en-GB" smtClean="0"/>
              <a:t>23</a:t>
            </a:fld>
            <a:endParaRPr lang="en-GB"/>
          </a:p>
        </p:txBody>
      </p:sp>
    </p:spTree>
    <p:extLst>
      <p:ext uri="{BB962C8B-B14F-4D97-AF65-F5344CB8AC3E}">
        <p14:creationId xmlns:p14="http://schemas.microsoft.com/office/powerpoint/2010/main" val="2776296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FAF4D-4545-9440-66F2-535153289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772CB9-E407-554A-B82D-B05223030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B00B2-2BDB-B689-11CD-CAEA18044C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CB0ACA-8010-E51E-84C0-E93891EEB7C3}"/>
              </a:ext>
            </a:extLst>
          </p:cNvPr>
          <p:cNvSpPr>
            <a:spLocks noGrp="1"/>
          </p:cNvSpPr>
          <p:nvPr>
            <p:ph type="sldNum" sz="quarter" idx="10"/>
          </p:nvPr>
        </p:nvSpPr>
        <p:spPr/>
        <p:txBody>
          <a:bodyPr/>
          <a:lstStyle/>
          <a:p>
            <a:fld id="{DF61EA0F-A667-4B49-8422-0062BC55E249}" type="slidenum">
              <a:rPr lang="en-US" smtClean="0"/>
              <a:t>24</a:t>
            </a:fld>
            <a:endParaRPr lang="en-US" dirty="0"/>
          </a:p>
        </p:txBody>
      </p:sp>
    </p:spTree>
    <p:extLst>
      <p:ext uri="{BB962C8B-B14F-4D97-AF65-F5344CB8AC3E}">
        <p14:creationId xmlns:p14="http://schemas.microsoft.com/office/powerpoint/2010/main" val="1211281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627EF-66E1-28C0-2EB4-7936CC960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2B26F-C2F2-17BC-1D2C-70798C1DD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603B3-A4A4-3CEC-0396-14A4A6DC257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F88A03B-5E51-E307-9CA1-552852969AA5}"/>
              </a:ext>
            </a:extLst>
          </p:cNvPr>
          <p:cNvSpPr>
            <a:spLocks noGrp="1"/>
          </p:cNvSpPr>
          <p:nvPr>
            <p:ph type="sldNum" sz="quarter" idx="5"/>
          </p:nvPr>
        </p:nvSpPr>
        <p:spPr/>
        <p:txBody>
          <a:bodyPr/>
          <a:lstStyle/>
          <a:p>
            <a:pPr rtl="0"/>
            <a:fld id="{6BF82289-BCFD-4053-9D06-A9140C63A457}" type="slidenum">
              <a:rPr lang="en-GB" smtClean="0"/>
              <a:t>25</a:t>
            </a:fld>
            <a:endParaRPr lang="en-GB"/>
          </a:p>
        </p:txBody>
      </p:sp>
    </p:spTree>
    <p:extLst>
      <p:ext uri="{BB962C8B-B14F-4D97-AF65-F5344CB8AC3E}">
        <p14:creationId xmlns:p14="http://schemas.microsoft.com/office/powerpoint/2010/main" val="3854424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AB0D6-91BA-369D-C245-661A6585F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26008-DC8E-8A01-623B-7BB2C6D66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720B7-BECB-4349-4091-C033208C78D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F5944FA-C180-6FE7-DB85-65C079DE220A}"/>
              </a:ext>
            </a:extLst>
          </p:cNvPr>
          <p:cNvSpPr>
            <a:spLocks noGrp="1"/>
          </p:cNvSpPr>
          <p:nvPr>
            <p:ph type="sldNum" sz="quarter" idx="5"/>
          </p:nvPr>
        </p:nvSpPr>
        <p:spPr/>
        <p:txBody>
          <a:bodyPr/>
          <a:lstStyle/>
          <a:p>
            <a:pPr rtl="0"/>
            <a:fld id="{6BF82289-BCFD-4053-9D06-A9140C63A457}" type="slidenum">
              <a:rPr lang="en-GB" smtClean="0"/>
              <a:t>26</a:t>
            </a:fld>
            <a:endParaRPr lang="en-GB"/>
          </a:p>
        </p:txBody>
      </p:sp>
    </p:spTree>
    <p:extLst>
      <p:ext uri="{BB962C8B-B14F-4D97-AF65-F5344CB8AC3E}">
        <p14:creationId xmlns:p14="http://schemas.microsoft.com/office/powerpoint/2010/main" val="919834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D137F-D368-1F50-00CC-04AA17E0D4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F2294-1565-2CE8-FD2B-F2A5AEC03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80992-B16C-2D4B-F502-FD1489C008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969F9B-8AF2-AED7-2C90-6DD63A8DE188}"/>
              </a:ext>
            </a:extLst>
          </p:cNvPr>
          <p:cNvSpPr>
            <a:spLocks noGrp="1"/>
          </p:cNvSpPr>
          <p:nvPr>
            <p:ph type="sldNum" sz="quarter" idx="10"/>
          </p:nvPr>
        </p:nvSpPr>
        <p:spPr/>
        <p:txBody>
          <a:bodyPr/>
          <a:lstStyle/>
          <a:p>
            <a:fld id="{DF61EA0F-A667-4B49-8422-0062BC55E249}" type="slidenum">
              <a:rPr lang="en-US" smtClean="0"/>
              <a:t>27</a:t>
            </a:fld>
            <a:endParaRPr lang="en-US" dirty="0"/>
          </a:p>
        </p:txBody>
      </p:sp>
    </p:spTree>
    <p:extLst>
      <p:ext uri="{BB962C8B-B14F-4D97-AF65-F5344CB8AC3E}">
        <p14:creationId xmlns:p14="http://schemas.microsoft.com/office/powerpoint/2010/main" val="2876113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D9798-06A1-D132-F12F-94F3C08F5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24767-5EA7-CD8B-FC25-99958F7985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DB8643-FC2A-5646-2E9F-9AE7BCADBEC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BCBD363-F2EA-02F6-714B-6CC2B25BEFB0}"/>
              </a:ext>
            </a:extLst>
          </p:cNvPr>
          <p:cNvSpPr>
            <a:spLocks noGrp="1"/>
          </p:cNvSpPr>
          <p:nvPr>
            <p:ph type="sldNum" sz="quarter" idx="5"/>
          </p:nvPr>
        </p:nvSpPr>
        <p:spPr/>
        <p:txBody>
          <a:bodyPr/>
          <a:lstStyle/>
          <a:p>
            <a:pPr rtl="0"/>
            <a:fld id="{6BF82289-BCFD-4053-9D06-A9140C63A457}" type="slidenum">
              <a:rPr lang="en-GB" smtClean="0"/>
              <a:t>28</a:t>
            </a:fld>
            <a:endParaRPr lang="en-GB"/>
          </a:p>
        </p:txBody>
      </p:sp>
    </p:spTree>
    <p:extLst>
      <p:ext uri="{BB962C8B-B14F-4D97-AF65-F5344CB8AC3E}">
        <p14:creationId xmlns:p14="http://schemas.microsoft.com/office/powerpoint/2010/main" val="3545747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5E27-6E74-CEE4-4B11-A7131380A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1E6BB-64A3-EBB9-A2A8-4C5D0E4F0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30C38A-31F5-D020-6777-86E320DA1CA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97DC8D8-5778-77FE-6EED-F57B98DE0289}"/>
              </a:ext>
            </a:extLst>
          </p:cNvPr>
          <p:cNvSpPr>
            <a:spLocks noGrp="1"/>
          </p:cNvSpPr>
          <p:nvPr>
            <p:ph type="sldNum" sz="quarter" idx="5"/>
          </p:nvPr>
        </p:nvSpPr>
        <p:spPr/>
        <p:txBody>
          <a:bodyPr/>
          <a:lstStyle/>
          <a:p>
            <a:pPr rtl="0"/>
            <a:fld id="{6BF82289-BCFD-4053-9D06-A9140C63A457}" type="slidenum">
              <a:rPr lang="en-GB" smtClean="0"/>
              <a:t>29</a:t>
            </a:fld>
            <a:endParaRPr lang="en-GB"/>
          </a:p>
        </p:txBody>
      </p:sp>
    </p:spTree>
    <p:extLst>
      <p:ext uri="{BB962C8B-B14F-4D97-AF65-F5344CB8AC3E}">
        <p14:creationId xmlns:p14="http://schemas.microsoft.com/office/powerpoint/2010/main" val="760681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F053E-A826-E0AA-27A0-0CC9C37FD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4D7ECE-EE8F-7B9E-279A-F04EC61832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35A9B-3BFC-DA5E-39C4-1BFD2A32F3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0CCA5AF-3350-6743-BB52-03DF20CF1225}"/>
              </a:ext>
            </a:extLst>
          </p:cNvPr>
          <p:cNvSpPr>
            <a:spLocks noGrp="1"/>
          </p:cNvSpPr>
          <p:nvPr>
            <p:ph type="sldNum" sz="quarter" idx="5"/>
          </p:nvPr>
        </p:nvSpPr>
        <p:spPr/>
        <p:txBody>
          <a:bodyPr/>
          <a:lstStyle/>
          <a:p>
            <a:pPr rtl="0"/>
            <a:fld id="{767E557C-9E66-43F1-9F87-179A985BA47D}" type="slidenum">
              <a:rPr lang="en-GB" smtClean="0"/>
              <a:t>30</a:t>
            </a:fld>
            <a:endParaRPr lang="en-GB"/>
          </a:p>
        </p:txBody>
      </p:sp>
    </p:spTree>
    <p:extLst>
      <p:ext uri="{BB962C8B-B14F-4D97-AF65-F5344CB8AC3E}">
        <p14:creationId xmlns:p14="http://schemas.microsoft.com/office/powerpoint/2010/main" val="1004205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B140E-B98F-E2F1-DC3A-CDD53C79D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230F4-5348-75A9-FF28-B8C1B7E81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58159-4F60-D311-D76F-91F4D255890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EDACE49-0542-537F-69FB-DBFAD7E1E1A1}"/>
              </a:ext>
            </a:extLst>
          </p:cNvPr>
          <p:cNvSpPr>
            <a:spLocks noGrp="1"/>
          </p:cNvSpPr>
          <p:nvPr>
            <p:ph type="sldNum" sz="quarter" idx="5"/>
          </p:nvPr>
        </p:nvSpPr>
        <p:spPr/>
        <p:txBody>
          <a:bodyPr/>
          <a:lstStyle/>
          <a:p>
            <a:pPr rtl="0"/>
            <a:fld id="{6BF82289-BCFD-4053-9D06-A9140C63A457}" type="slidenum">
              <a:rPr lang="en-GB" smtClean="0"/>
              <a:t>31</a:t>
            </a:fld>
            <a:endParaRPr lang="en-GB"/>
          </a:p>
        </p:txBody>
      </p:sp>
    </p:spTree>
    <p:extLst>
      <p:ext uri="{BB962C8B-B14F-4D97-AF65-F5344CB8AC3E}">
        <p14:creationId xmlns:p14="http://schemas.microsoft.com/office/powerpoint/2010/main" val="3928750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36414-9868-A397-1DBE-B43EC8319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C4286-9C89-958B-211C-9A13E884C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A1506-4FC5-29C8-A2B8-EC1AEB963A3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5FB8528-FEA6-4134-A49D-7BFB3436A775}"/>
              </a:ext>
            </a:extLst>
          </p:cNvPr>
          <p:cNvSpPr>
            <a:spLocks noGrp="1"/>
          </p:cNvSpPr>
          <p:nvPr>
            <p:ph type="sldNum" sz="quarter" idx="5"/>
          </p:nvPr>
        </p:nvSpPr>
        <p:spPr/>
        <p:txBody>
          <a:bodyPr/>
          <a:lstStyle/>
          <a:p>
            <a:pPr rtl="0"/>
            <a:fld id="{767E557C-9E66-43F1-9F87-179A985BA47D}" type="slidenum">
              <a:rPr lang="en-GB" smtClean="0"/>
              <a:t>33</a:t>
            </a:fld>
            <a:endParaRPr lang="en-GB"/>
          </a:p>
        </p:txBody>
      </p:sp>
    </p:spTree>
    <p:extLst>
      <p:ext uri="{BB962C8B-B14F-4D97-AF65-F5344CB8AC3E}">
        <p14:creationId xmlns:p14="http://schemas.microsoft.com/office/powerpoint/2010/main" val="220649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7A049-2CE4-81F9-8833-CDBE095535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1DA96-9929-A29F-FAEA-1B72C94133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EFE66-0939-0C10-0216-AD2B675D2C8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C0BFE34-40A7-1EE6-2BA0-1C5F8EBBA8C1}"/>
              </a:ext>
            </a:extLst>
          </p:cNvPr>
          <p:cNvSpPr>
            <a:spLocks noGrp="1"/>
          </p:cNvSpPr>
          <p:nvPr>
            <p:ph type="sldNum" sz="quarter" idx="5"/>
          </p:nvPr>
        </p:nvSpPr>
        <p:spPr/>
        <p:txBody>
          <a:bodyPr/>
          <a:lstStyle/>
          <a:p>
            <a:pPr rtl="0"/>
            <a:fld id="{6BF82289-BCFD-4053-9D06-A9140C63A457}" type="slidenum">
              <a:rPr lang="en-GB" smtClean="0"/>
              <a:t>3</a:t>
            </a:fld>
            <a:endParaRPr lang="en-GB"/>
          </a:p>
        </p:txBody>
      </p:sp>
    </p:spTree>
    <p:extLst>
      <p:ext uri="{BB962C8B-B14F-4D97-AF65-F5344CB8AC3E}">
        <p14:creationId xmlns:p14="http://schemas.microsoft.com/office/powerpoint/2010/main" val="521128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97E6E-B82D-2ADA-6BBF-4DD9AA921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5885F-7C58-941A-B448-F3EED0DB0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670C8-951B-CD7B-71C6-0810D3DDCDC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9127AD8-BF99-1507-DE93-351D01E8BC0A}"/>
              </a:ext>
            </a:extLst>
          </p:cNvPr>
          <p:cNvSpPr>
            <a:spLocks noGrp="1"/>
          </p:cNvSpPr>
          <p:nvPr>
            <p:ph type="sldNum" sz="quarter" idx="5"/>
          </p:nvPr>
        </p:nvSpPr>
        <p:spPr/>
        <p:txBody>
          <a:bodyPr/>
          <a:lstStyle/>
          <a:p>
            <a:pPr rtl="0"/>
            <a:fld id="{767E557C-9E66-43F1-9F87-179A985BA47D}" type="slidenum">
              <a:rPr lang="en-GB" smtClean="0"/>
              <a:t>34</a:t>
            </a:fld>
            <a:endParaRPr lang="en-GB"/>
          </a:p>
        </p:txBody>
      </p:sp>
    </p:spTree>
    <p:extLst>
      <p:ext uri="{BB962C8B-B14F-4D97-AF65-F5344CB8AC3E}">
        <p14:creationId xmlns:p14="http://schemas.microsoft.com/office/powerpoint/2010/main" val="496395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08D00-BE37-6232-5484-0ADBF35A5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45F2C-97DC-6C8F-4FA0-DECB6B8BE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87BCE-7F2D-F735-430D-40F58FC6A5E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25300E0-ED00-F1E2-0BD4-744C6AD9A3CA}"/>
              </a:ext>
            </a:extLst>
          </p:cNvPr>
          <p:cNvSpPr>
            <a:spLocks noGrp="1"/>
          </p:cNvSpPr>
          <p:nvPr>
            <p:ph type="sldNum" sz="quarter" idx="5"/>
          </p:nvPr>
        </p:nvSpPr>
        <p:spPr/>
        <p:txBody>
          <a:bodyPr/>
          <a:lstStyle/>
          <a:p>
            <a:pPr rtl="0"/>
            <a:fld id="{767E557C-9E66-43F1-9F87-179A985BA47D}" type="slidenum">
              <a:rPr lang="en-GB" smtClean="0"/>
              <a:t>35</a:t>
            </a:fld>
            <a:endParaRPr lang="en-GB"/>
          </a:p>
        </p:txBody>
      </p:sp>
    </p:spTree>
    <p:extLst>
      <p:ext uri="{BB962C8B-B14F-4D97-AF65-F5344CB8AC3E}">
        <p14:creationId xmlns:p14="http://schemas.microsoft.com/office/powerpoint/2010/main" val="308601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D9919-E489-47DC-FBDA-2F95DB0B3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B8F34-29E4-CBEE-33A4-993723679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858D5-75B1-C18D-F59A-3BCA34F36D9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6F6F055-E83C-E7CA-BE24-8ABAC8FA1970}"/>
              </a:ext>
            </a:extLst>
          </p:cNvPr>
          <p:cNvSpPr>
            <a:spLocks noGrp="1"/>
          </p:cNvSpPr>
          <p:nvPr>
            <p:ph type="sldNum" sz="quarter" idx="5"/>
          </p:nvPr>
        </p:nvSpPr>
        <p:spPr/>
        <p:txBody>
          <a:bodyPr/>
          <a:lstStyle/>
          <a:p>
            <a:pPr rtl="0"/>
            <a:fld id="{767E557C-9E66-43F1-9F87-179A985BA47D}" type="slidenum">
              <a:rPr lang="en-GB" smtClean="0"/>
              <a:t>36</a:t>
            </a:fld>
            <a:endParaRPr lang="en-GB"/>
          </a:p>
        </p:txBody>
      </p:sp>
    </p:spTree>
    <p:extLst>
      <p:ext uri="{BB962C8B-B14F-4D97-AF65-F5344CB8AC3E}">
        <p14:creationId xmlns:p14="http://schemas.microsoft.com/office/powerpoint/2010/main" val="2912971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5F747-D320-7CFE-C42D-282F87AB48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DE92-81A9-0CCA-FF44-0C7D219BA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A55B11-CCDE-55D7-3393-1AE87CA503E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38594DB-B881-D05B-83D3-27E1F81B6EF3}"/>
              </a:ext>
            </a:extLst>
          </p:cNvPr>
          <p:cNvSpPr>
            <a:spLocks noGrp="1"/>
          </p:cNvSpPr>
          <p:nvPr>
            <p:ph type="sldNum" sz="quarter" idx="5"/>
          </p:nvPr>
        </p:nvSpPr>
        <p:spPr/>
        <p:txBody>
          <a:bodyPr/>
          <a:lstStyle/>
          <a:p>
            <a:pPr rtl="0"/>
            <a:fld id="{767E557C-9E66-43F1-9F87-179A985BA47D}" type="slidenum">
              <a:rPr lang="en-GB" smtClean="0"/>
              <a:t>37</a:t>
            </a:fld>
            <a:endParaRPr lang="en-GB"/>
          </a:p>
        </p:txBody>
      </p:sp>
    </p:spTree>
    <p:extLst>
      <p:ext uri="{BB962C8B-B14F-4D97-AF65-F5344CB8AC3E}">
        <p14:creationId xmlns:p14="http://schemas.microsoft.com/office/powerpoint/2010/main" val="3808967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F3A1F-A1E8-42B0-994C-1D51099D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F1FFF-86E5-9703-422D-97886895D9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2ADC5-20B6-35BB-0538-2D6D528900E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A3C5878-43C3-98B3-EDEA-F6B06FE477AB}"/>
              </a:ext>
            </a:extLst>
          </p:cNvPr>
          <p:cNvSpPr>
            <a:spLocks noGrp="1"/>
          </p:cNvSpPr>
          <p:nvPr>
            <p:ph type="sldNum" sz="quarter" idx="5"/>
          </p:nvPr>
        </p:nvSpPr>
        <p:spPr/>
        <p:txBody>
          <a:bodyPr/>
          <a:lstStyle/>
          <a:p>
            <a:pPr rtl="0"/>
            <a:fld id="{767E557C-9E66-43F1-9F87-179A985BA47D}" type="slidenum">
              <a:rPr lang="en-GB" smtClean="0"/>
              <a:t>38</a:t>
            </a:fld>
            <a:endParaRPr lang="en-GB"/>
          </a:p>
        </p:txBody>
      </p:sp>
    </p:spTree>
    <p:extLst>
      <p:ext uri="{BB962C8B-B14F-4D97-AF65-F5344CB8AC3E}">
        <p14:creationId xmlns:p14="http://schemas.microsoft.com/office/powerpoint/2010/main" val="1363986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0E452-0D11-C29E-86CD-949A7189FD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0C6D9-BD15-DC39-7113-396A5B70A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74C3B-0C53-6456-1887-F9129FE5A3E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ADEB13E-FB97-8305-D42E-2ED325397097}"/>
              </a:ext>
            </a:extLst>
          </p:cNvPr>
          <p:cNvSpPr>
            <a:spLocks noGrp="1"/>
          </p:cNvSpPr>
          <p:nvPr>
            <p:ph type="sldNum" sz="quarter" idx="5"/>
          </p:nvPr>
        </p:nvSpPr>
        <p:spPr/>
        <p:txBody>
          <a:bodyPr/>
          <a:lstStyle/>
          <a:p>
            <a:pPr rtl="0"/>
            <a:fld id="{767E557C-9E66-43F1-9F87-179A985BA47D}" type="slidenum">
              <a:rPr lang="en-GB" smtClean="0"/>
              <a:t>39</a:t>
            </a:fld>
            <a:endParaRPr lang="en-GB"/>
          </a:p>
        </p:txBody>
      </p:sp>
    </p:spTree>
    <p:extLst>
      <p:ext uri="{BB962C8B-B14F-4D97-AF65-F5344CB8AC3E}">
        <p14:creationId xmlns:p14="http://schemas.microsoft.com/office/powerpoint/2010/main" val="260723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A8DDE-03C6-005E-97D5-E8581DED6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4EEBF0-C976-2760-456F-AF706B03A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A369F-B640-1C3D-E55E-91D0F6694F5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1B4127D-4FCE-473A-8587-614FA8068D4F}"/>
              </a:ext>
            </a:extLst>
          </p:cNvPr>
          <p:cNvSpPr>
            <a:spLocks noGrp="1"/>
          </p:cNvSpPr>
          <p:nvPr>
            <p:ph type="sldNum" sz="quarter" idx="5"/>
          </p:nvPr>
        </p:nvSpPr>
        <p:spPr/>
        <p:txBody>
          <a:bodyPr/>
          <a:lstStyle/>
          <a:p>
            <a:pPr rtl="0"/>
            <a:fld id="{6BF82289-BCFD-4053-9D06-A9140C63A457}" type="slidenum">
              <a:rPr lang="en-GB" smtClean="0"/>
              <a:t>40</a:t>
            </a:fld>
            <a:endParaRPr lang="en-GB"/>
          </a:p>
        </p:txBody>
      </p:sp>
    </p:spTree>
    <p:extLst>
      <p:ext uri="{BB962C8B-B14F-4D97-AF65-F5344CB8AC3E}">
        <p14:creationId xmlns:p14="http://schemas.microsoft.com/office/powerpoint/2010/main" val="1940422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256A8-CFAD-3593-DEF7-8311DC333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47F0DB-A13F-7370-3FF9-369801850B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24C7-1E8A-810D-B34E-4C7126BE45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78D778-A964-B779-8D6D-E737B7A6E040}"/>
              </a:ext>
            </a:extLst>
          </p:cNvPr>
          <p:cNvSpPr>
            <a:spLocks noGrp="1"/>
          </p:cNvSpPr>
          <p:nvPr>
            <p:ph type="sldNum" sz="quarter" idx="10"/>
          </p:nvPr>
        </p:nvSpPr>
        <p:spPr/>
        <p:txBody>
          <a:bodyPr/>
          <a:lstStyle/>
          <a:p>
            <a:fld id="{DF61EA0F-A667-4B49-8422-0062BC55E249}" type="slidenum">
              <a:rPr lang="en-US" smtClean="0"/>
              <a:t>41</a:t>
            </a:fld>
            <a:endParaRPr lang="en-US" dirty="0"/>
          </a:p>
        </p:txBody>
      </p:sp>
    </p:spTree>
    <p:extLst>
      <p:ext uri="{BB962C8B-B14F-4D97-AF65-F5344CB8AC3E}">
        <p14:creationId xmlns:p14="http://schemas.microsoft.com/office/powerpoint/2010/main" val="102246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000000"/>
                </a:solidFill>
                <a:effectLst/>
              </a:rPr>
              <a:t>Our project addresses the barriers faced by hearing-impaired children in accessing traditional e-learning environments. These children often miss out on effective learning because existing platforms aren't inclusive.</a:t>
            </a:r>
          </a:p>
          <a:p>
            <a:pPr algn="l"/>
            <a:r>
              <a:rPr lang="en-GB" b="0" i="0" u="none" strike="noStrike" dirty="0">
                <a:solidFill>
                  <a:srgbClr val="000000"/>
                </a:solidFill>
                <a:effectLst/>
              </a:rPr>
              <a:t>To solve this, we propose using AI to translate educational content into sign language. Additionally, we integrate advanced technologies such as augmented reality and machine learning to make learning more interactive and effective.</a:t>
            </a:r>
          </a:p>
          <a:p>
            <a:endParaRPr lang="en-GB" dirty="0"/>
          </a:p>
        </p:txBody>
      </p:sp>
      <p:sp>
        <p:nvSpPr>
          <p:cNvPr id="4" name="Slide Number Placeholder 3"/>
          <p:cNvSpPr>
            <a:spLocks noGrp="1"/>
          </p:cNvSpPr>
          <p:nvPr>
            <p:ph type="sldNum" sz="quarter" idx="5"/>
          </p:nvPr>
        </p:nvSpPr>
        <p:spPr/>
        <p:txBody>
          <a:bodyPr/>
          <a:lstStyle/>
          <a:p>
            <a:pPr rtl="0"/>
            <a:fld id="{6BF82289-BCFD-4053-9D06-A9140C63A457}" type="slidenum">
              <a:rPr lang="en-GB" smtClean="0"/>
              <a:t>4</a:t>
            </a:fld>
            <a:endParaRPr lang="en-GB"/>
          </a:p>
        </p:txBody>
      </p:sp>
    </p:spTree>
    <p:extLst>
      <p:ext uri="{BB962C8B-B14F-4D97-AF65-F5344CB8AC3E}">
        <p14:creationId xmlns:p14="http://schemas.microsoft.com/office/powerpoint/2010/main" val="167561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7D15E-CE6D-2239-2D5F-95D7CDD58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F1691-8C84-95F9-CB1C-B61DDBA5F3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C7D35-6352-EED6-2698-891C46735D4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1CD580-B607-17F3-8D8F-D245DE75D0A3}"/>
              </a:ext>
            </a:extLst>
          </p:cNvPr>
          <p:cNvSpPr>
            <a:spLocks noGrp="1"/>
          </p:cNvSpPr>
          <p:nvPr>
            <p:ph type="sldNum" sz="quarter" idx="5"/>
          </p:nvPr>
        </p:nvSpPr>
        <p:spPr/>
        <p:txBody>
          <a:bodyPr/>
          <a:lstStyle/>
          <a:p>
            <a:pPr rtl="0"/>
            <a:fld id="{6BF82289-BCFD-4053-9D06-A9140C63A457}" type="slidenum">
              <a:rPr lang="en-GB" smtClean="0"/>
              <a:t>5</a:t>
            </a:fld>
            <a:endParaRPr lang="en-GB"/>
          </a:p>
        </p:txBody>
      </p:sp>
    </p:spTree>
    <p:extLst>
      <p:ext uri="{BB962C8B-B14F-4D97-AF65-F5344CB8AC3E}">
        <p14:creationId xmlns:p14="http://schemas.microsoft.com/office/powerpoint/2010/main" val="3746644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3601-A955-3F76-AD89-323587C53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03CF4-DF69-FD8A-5984-4DD7D80A4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9A14B-9688-18BC-B897-2384FB1D46D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A3E3631-8C66-DB3C-6193-129F7D4B40CE}"/>
              </a:ext>
            </a:extLst>
          </p:cNvPr>
          <p:cNvSpPr>
            <a:spLocks noGrp="1"/>
          </p:cNvSpPr>
          <p:nvPr>
            <p:ph type="sldNum" sz="quarter" idx="5"/>
          </p:nvPr>
        </p:nvSpPr>
        <p:spPr/>
        <p:txBody>
          <a:bodyPr/>
          <a:lstStyle/>
          <a:p>
            <a:pPr rtl="0"/>
            <a:fld id="{6BF82289-BCFD-4053-9D06-A9140C63A457}" type="slidenum">
              <a:rPr lang="en-GB" smtClean="0"/>
              <a:t>6</a:t>
            </a:fld>
            <a:endParaRPr lang="en-GB"/>
          </a:p>
        </p:txBody>
      </p:sp>
    </p:spTree>
    <p:extLst>
      <p:ext uri="{BB962C8B-B14F-4D97-AF65-F5344CB8AC3E}">
        <p14:creationId xmlns:p14="http://schemas.microsoft.com/office/powerpoint/2010/main" val="3089105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767E557C-9E66-43F1-9F87-179A985BA47D}" type="slidenum">
              <a:rPr lang="en-GB" smtClean="0"/>
              <a:t>9</a:t>
            </a:fld>
            <a:endParaRPr lang="en-GB"/>
          </a:p>
        </p:txBody>
      </p:sp>
    </p:spTree>
    <p:extLst>
      <p:ext uri="{BB962C8B-B14F-4D97-AF65-F5344CB8AC3E}">
        <p14:creationId xmlns:p14="http://schemas.microsoft.com/office/powerpoint/2010/main" val="612130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A870B-0F93-F15F-61A3-EF247F727F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45465-F819-83F9-E1ED-29076E11C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A0AF9-3AF8-DB03-4A5A-00CF6C404DE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62CDA62-C5F7-9EE4-5761-AAFD0966C1AB}"/>
              </a:ext>
            </a:extLst>
          </p:cNvPr>
          <p:cNvSpPr>
            <a:spLocks noGrp="1"/>
          </p:cNvSpPr>
          <p:nvPr>
            <p:ph type="sldNum" sz="quarter" idx="5"/>
          </p:nvPr>
        </p:nvSpPr>
        <p:spPr/>
        <p:txBody>
          <a:bodyPr/>
          <a:lstStyle/>
          <a:p>
            <a:pPr rtl="0"/>
            <a:fld id="{6BF82289-BCFD-4053-9D06-A9140C63A457}" type="slidenum">
              <a:rPr lang="en-GB" smtClean="0"/>
              <a:t>10</a:t>
            </a:fld>
            <a:endParaRPr lang="en-GB"/>
          </a:p>
        </p:txBody>
      </p:sp>
    </p:spTree>
    <p:extLst>
      <p:ext uri="{BB962C8B-B14F-4D97-AF65-F5344CB8AC3E}">
        <p14:creationId xmlns:p14="http://schemas.microsoft.com/office/powerpoint/2010/main" val="1213494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F82289-BCFD-4053-9D06-A9140C63A457}" type="slidenum">
              <a:rPr lang="en-GB" smtClean="0"/>
              <a:t>11</a:t>
            </a:fld>
            <a:endParaRPr lang="en-GB"/>
          </a:p>
        </p:txBody>
      </p:sp>
    </p:spTree>
    <p:extLst>
      <p:ext uri="{BB962C8B-B14F-4D97-AF65-F5344CB8AC3E}">
        <p14:creationId xmlns:p14="http://schemas.microsoft.com/office/powerpoint/2010/main" val="378254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GB" noProof="0"/>
              <a:t>Insert Image</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n-GB" noProof="0"/>
              <a:t>Click to edit Master title style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n-GB" noProof="0"/>
              <a:t>Insert Image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n-GB"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Tree>
    <p:extLst>
      <p:ext uri="{BB962C8B-B14F-4D97-AF65-F5344CB8AC3E}">
        <p14:creationId xmlns:p14="http://schemas.microsoft.com/office/powerpoint/2010/main" val="4294346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Rectangle 7"/>
          <p:cNvSpPr/>
          <p:nvPr userDrawn="1"/>
        </p:nvSpPr>
        <p:spPr>
          <a:xfrm>
            <a:off x="1" y="0"/>
            <a:ext cx="144038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9" name="Rectangle 8"/>
          <p:cNvSpPr/>
          <p:nvPr userDrawn="1"/>
        </p:nvSpPr>
        <p:spPr>
          <a:xfrm>
            <a:off x="0" y="0"/>
            <a:ext cx="14403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5" name="Title 4"/>
          <p:cNvSpPr>
            <a:spLocks noGrp="1"/>
          </p:cNvSpPr>
          <p:nvPr>
            <p:ph type="title"/>
          </p:nvPr>
        </p:nvSpPr>
        <p:spPr/>
        <p:txBody>
          <a:bodyPr/>
          <a:lstStyle/>
          <a:p>
            <a:r>
              <a:rPr lang="en-GB"/>
              <a:t>Click to edit Master title style</a:t>
            </a:r>
            <a:endParaRPr lang="en-US" dirty="0"/>
          </a:p>
        </p:txBody>
      </p:sp>
      <p:sp>
        <p:nvSpPr>
          <p:cNvPr id="7" name="Content Placeholder 6"/>
          <p:cNvSpPr>
            <a:spLocks noGrp="1"/>
          </p:cNvSpPr>
          <p:nvPr>
            <p:ph sz="quarter" idx="13"/>
          </p:nvPr>
        </p:nvSpPr>
        <p:spPr>
          <a:xfrm>
            <a:off x="1752600" y="1444752"/>
            <a:ext cx="10076688" cy="43891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8BEEBAAA-29B5-4AF5-BC5F-7E580C29002D}" type="datetimeFigureOut">
              <a:rPr lang="en-US" smtClean="0"/>
              <a:pPr/>
              <a:t>5/26/25</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542100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201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2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291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8350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75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452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6648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96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n-GB"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7696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9239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2275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70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5415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6404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4402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3480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9058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73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n-GB" noProof="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n-GB"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n-GB" noProof="0"/>
              <a:t>Click to 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35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n-GB"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n-GB"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n-GB"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n-GB" noProof="0" smtClean="0"/>
              <a:pPr algn="ctr"/>
              <a:t>‹#›</a:t>
            </a:fld>
            <a:endParaRPr lang="en-GB" noProof="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7.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9.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1.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0.xml"/><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34.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35.xml"/><Relationship Id="rId5" Type="http://schemas.openxmlformats.org/officeDocument/2006/relationships/image" Target="../media/image80.pn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3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young child sitting at a table with a computer&#10;&#10;Description automatically generated">
            <a:extLst>
              <a:ext uri="{FF2B5EF4-FFF2-40B4-BE49-F238E27FC236}">
                <a16:creationId xmlns:a16="http://schemas.microsoft.com/office/drawing/2014/main" id="{1682F65D-1829-CA35-CA4A-04F07EDF07EC}"/>
              </a:ext>
            </a:extLst>
          </p:cNvPr>
          <p:cNvPicPr>
            <a:picLocks noGrp="1" noChangeAspect="1"/>
          </p:cNvPicPr>
          <p:nvPr>
            <p:ph type="pic" sz="quarter" idx="10"/>
          </p:nvPr>
        </p:nvPicPr>
        <p:blipFill>
          <a:blip r:embed="rId3"/>
          <a:srcRect l="15050" r="15050" b="7442"/>
          <a:stretch/>
        </p:blipFill>
        <p:spPr>
          <a:xfrm>
            <a:off x="5491" y="255181"/>
            <a:ext cx="6676568" cy="6347637"/>
          </a:xfr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p:txBody>
          <a:bodyPr rtlCol="0"/>
          <a:lstStyle/>
          <a:p>
            <a:pPr algn="ctr" rtl="0"/>
            <a:r>
              <a:rPr lang="en-GB" dirty="0"/>
              <a:t>AI-Enhanced </a:t>
            </a:r>
            <a:br>
              <a:rPr lang="en-GB" dirty="0"/>
            </a:br>
            <a:r>
              <a:rPr lang="en-GB" dirty="0"/>
              <a:t>E-Learning Platform for the Hearing impaired</a:t>
            </a:r>
            <a:br>
              <a:rPr lang="en-GB" dirty="0"/>
            </a:br>
            <a:endParaRPr lang="en-GB" dirty="0"/>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3740" y="0"/>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sp>
        <p:nvSpPr>
          <p:cNvPr id="17" name="Subtitle 11" descr="subtitle">
            <a:extLst>
              <a:ext uri="{FF2B5EF4-FFF2-40B4-BE49-F238E27FC236}">
                <a16:creationId xmlns:a16="http://schemas.microsoft.com/office/drawing/2014/main" id="{ADE0C2AA-C452-D259-A676-8D7D6DC02BE9}"/>
              </a:ext>
            </a:extLst>
          </p:cNvPr>
          <p:cNvSpPr>
            <a:spLocks noGrp="1"/>
          </p:cNvSpPr>
          <p:nvPr>
            <p:ph type="subTitle" idx="1"/>
          </p:nvPr>
        </p:nvSpPr>
        <p:spPr>
          <a:xfrm>
            <a:off x="7389079" y="5392401"/>
            <a:ext cx="4178808" cy="521208"/>
          </a:xfrm>
        </p:spPr>
        <p:txBody>
          <a:bodyPr rtlCol="0"/>
          <a:lstStyle/>
          <a:p>
            <a:r>
              <a:rPr lang="en-GB" sz="1800" b="1" dirty="0">
                <a:effectLst/>
                <a:latin typeface="Calibri" panose="020F0502020204030204" pitchFamily="34" charset="0"/>
                <a:ea typeface="DengXian" panose="02010600030101010101" pitchFamily="2" charset="-122"/>
                <a:cs typeface="Mangal" panose="02040503050203030202" pitchFamily="18" charset="0"/>
              </a:rPr>
              <a:t>24-25j-281</a:t>
            </a:r>
            <a:endParaRPr lang="en-LK" sz="1800" dirty="0">
              <a:effectLst/>
              <a:latin typeface="Calibri" panose="020F0502020204030204" pitchFamily="34" charset="0"/>
              <a:ea typeface="DengXian" panose="02010600030101010101" pitchFamily="2" charset="-122"/>
              <a:cs typeface="Mangal" panose="02040503050203030202" pitchFamily="18" charset="0"/>
            </a:endParaRPr>
          </a:p>
        </p:txBody>
      </p:sp>
      <p:grpSp>
        <p:nvGrpSpPr>
          <p:cNvPr id="18" name="Google Shape;714;p34">
            <a:extLst>
              <a:ext uri="{FF2B5EF4-FFF2-40B4-BE49-F238E27FC236}">
                <a16:creationId xmlns:a16="http://schemas.microsoft.com/office/drawing/2014/main" id="{2A8FE431-3603-F258-509D-359F57863D6E}"/>
              </a:ext>
            </a:extLst>
          </p:cNvPr>
          <p:cNvGrpSpPr/>
          <p:nvPr/>
        </p:nvGrpSpPr>
        <p:grpSpPr>
          <a:xfrm>
            <a:off x="-3740" y="6448499"/>
            <a:ext cx="12190249" cy="409500"/>
            <a:chOff x="25500" y="4672450"/>
            <a:chExt cx="12190249" cy="409500"/>
          </a:xfrm>
        </p:grpSpPr>
        <p:sp>
          <p:nvSpPr>
            <p:cNvPr id="19" name="Google Shape;715;p34">
              <a:extLst>
                <a:ext uri="{FF2B5EF4-FFF2-40B4-BE49-F238E27FC236}">
                  <a16:creationId xmlns:a16="http://schemas.microsoft.com/office/drawing/2014/main" id="{AE5E42A9-75CE-7CF5-AD1A-E0063B50A31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716;p34">
              <a:extLst>
                <a:ext uri="{FF2B5EF4-FFF2-40B4-BE49-F238E27FC236}">
                  <a16:creationId xmlns:a16="http://schemas.microsoft.com/office/drawing/2014/main" id="{9557B8C6-4CB2-CCD9-1D3F-5C901244F9E2}"/>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DDD03CAF-75C0-A248-B9BA-92EF2339BB2B}"/>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latin typeface="Raleway"/>
                  <a:ea typeface="Raleway"/>
                  <a:cs typeface="Raleway"/>
                  <a:sym typeface="Raleway"/>
                </a:rPr>
                <a:t>05.12.2024</a:t>
              </a:r>
              <a:endParaRPr sz="1200" dirty="0">
                <a:latin typeface="Raleway"/>
                <a:ea typeface="Raleway"/>
                <a:cs typeface="Raleway"/>
                <a:sym typeface="Raleway"/>
              </a:endParaRPr>
            </a:p>
          </p:txBody>
        </p:sp>
      </p:grpSp>
    </p:spTree>
    <p:extLst>
      <p:ext uri="{BB962C8B-B14F-4D97-AF65-F5344CB8AC3E}">
        <p14:creationId xmlns:p14="http://schemas.microsoft.com/office/powerpoint/2010/main" val="172556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CE424-DC2B-89FA-EC98-607A171538B4}"/>
            </a:ext>
          </a:extLst>
        </p:cNvPr>
        <p:cNvGrpSpPr/>
        <p:nvPr/>
      </p:nvGrpSpPr>
      <p:grpSpPr>
        <a:xfrm>
          <a:off x="0" y="0"/>
          <a:ext cx="0" cy="0"/>
          <a:chOff x="0" y="0"/>
          <a:chExt cx="0" cy="0"/>
        </a:xfrm>
      </p:grpSpPr>
      <p:pic>
        <p:nvPicPr>
          <p:cNvPr id="7" name="Picture Placeholder 6" descr="A close up of a book&#10;&#10;Description automatically generated">
            <a:extLst>
              <a:ext uri="{FF2B5EF4-FFF2-40B4-BE49-F238E27FC236}">
                <a16:creationId xmlns:a16="http://schemas.microsoft.com/office/drawing/2014/main" id="{6EB09F69-8193-9535-2D2A-8181C1516AE7}"/>
              </a:ext>
            </a:extLst>
          </p:cNvPr>
          <p:cNvPicPr>
            <a:picLocks noGrp="1" noChangeAspect="1"/>
          </p:cNvPicPr>
          <p:nvPr>
            <p:ph type="pic" sz="quarter" idx="12"/>
          </p:nvPr>
        </p:nvPicPr>
        <p:blipFill>
          <a:blip r:embed="rId3"/>
          <a:srcRect l="16801" r="16801"/>
          <a:stretch>
            <a:fillRect/>
          </a:stretch>
        </p:blipFill>
        <p:spPr/>
      </p:pic>
      <p:grpSp>
        <p:nvGrpSpPr>
          <p:cNvPr id="9" name="Group 8">
            <a:extLst>
              <a:ext uri="{FF2B5EF4-FFF2-40B4-BE49-F238E27FC236}">
                <a16:creationId xmlns:a16="http://schemas.microsoft.com/office/drawing/2014/main" id="{9E83E49B-02A1-C47A-1E02-BA27BFADF6C6}"/>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a:solidFill>
            <a:schemeClr val="accent1"/>
          </a:solidFill>
        </p:grpSpPr>
        <p:sp>
          <p:nvSpPr>
            <p:cNvPr id="10" name="Freeform: Shape 9">
              <a:extLst>
                <a:ext uri="{FF2B5EF4-FFF2-40B4-BE49-F238E27FC236}">
                  <a16:creationId xmlns:a16="http://schemas.microsoft.com/office/drawing/2014/main" id="{E61A00EB-0678-5A34-4C2E-B3CC930177E2}"/>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1" name="Freeform: Shape 10">
              <a:extLst>
                <a:ext uri="{FF2B5EF4-FFF2-40B4-BE49-F238E27FC236}">
                  <a16:creationId xmlns:a16="http://schemas.microsoft.com/office/drawing/2014/main" id="{3A9E19BB-0DF9-8149-7EDA-3AF0FBFB2DBA}"/>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581EDD4A-2F62-50CB-FD95-48849EB3C104}"/>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D58F8A55-3C73-8B87-78E6-ACF723CC68B2}"/>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Slide Number Placeholder 5" descr="slide number">
            <a:extLst>
              <a:ext uri="{FF2B5EF4-FFF2-40B4-BE49-F238E27FC236}">
                <a16:creationId xmlns:a16="http://schemas.microsoft.com/office/drawing/2014/main" id="{289372B8-7A6C-C648-4027-3E86ED3B6A26}"/>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10</a:t>
            </a:fld>
            <a:endParaRPr lang="en-GB" sz="1200">
              <a:solidFill>
                <a:schemeClr val="bg1"/>
              </a:solidFill>
            </a:endParaRPr>
          </a:p>
        </p:txBody>
      </p:sp>
      <p:pic>
        <p:nvPicPr>
          <p:cNvPr id="4" name="Picture Placeholder 3" descr="A person wearing a pink scarf&#10;&#10;Description automatically generated">
            <a:extLst>
              <a:ext uri="{FF2B5EF4-FFF2-40B4-BE49-F238E27FC236}">
                <a16:creationId xmlns:a16="http://schemas.microsoft.com/office/drawing/2014/main" id="{36A31303-9A66-5FD0-E75D-ED36BF712465}"/>
              </a:ext>
            </a:extLst>
          </p:cNvPr>
          <p:cNvPicPr>
            <a:picLocks noGrp="1" noChangeAspect="1"/>
          </p:cNvPicPr>
          <p:nvPr>
            <p:ph type="pic" sz="quarter" idx="13"/>
          </p:nvPr>
        </p:nvPicPr>
        <p:blipFill>
          <a:blip r:embed="rId4"/>
          <a:srcRect t="10151" b="10151"/>
          <a:stretch>
            <a:fillRect/>
          </a:stretch>
        </p:blipFill>
        <p:spPr/>
      </p:pic>
      <p:sp>
        <p:nvSpPr>
          <p:cNvPr id="18" name="Text Placeholder 8">
            <a:extLst>
              <a:ext uri="{FF2B5EF4-FFF2-40B4-BE49-F238E27FC236}">
                <a16:creationId xmlns:a16="http://schemas.microsoft.com/office/drawing/2014/main" id="{F7CB8979-BCF9-3B36-B3D5-CF41182315E1}"/>
              </a:ext>
            </a:extLst>
          </p:cNvPr>
          <p:cNvSpPr txBox="1">
            <a:spLocks/>
          </p:cNvSpPr>
          <p:nvPr/>
        </p:nvSpPr>
        <p:spPr>
          <a:xfrm>
            <a:off x="754180" y="4163252"/>
            <a:ext cx="5710119" cy="489397"/>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4000" b="1" dirty="0">
                <a:solidFill>
                  <a:srgbClr val="401918"/>
                </a:solidFill>
                <a:latin typeface="Times New Roman" panose="02020603050405020304" pitchFamily="18" charset="0"/>
                <a:cs typeface="Times New Roman" panose="02020603050405020304" pitchFamily="18" charset="0"/>
              </a:rPr>
              <a:t>Rizan S - IT21311840</a:t>
            </a:r>
          </a:p>
          <a:p>
            <a:pPr marL="0" indent="0" algn="ctr">
              <a:buNone/>
            </a:pPr>
            <a:r>
              <a:rPr lang="fr-CA" sz="1800" b="1" dirty="0">
                <a:solidFill>
                  <a:srgbClr val="401918"/>
                </a:solidFill>
              </a:rPr>
              <a:t>Specialization : </a:t>
            </a:r>
            <a:r>
              <a:rPr lang="en-US" b="1" dirty="0">
                <a:solidFill>
                  <a:srgbClr val="401918"/>
                </a:solidFill>
                <a:latin typeface="Times New Roman" panose="02020603050405020304" pitchFamily="18" charset="0"/>
                <a:cs typeface="Times New Roman" panose="02020603050405020304" pitchFamily="18" charset="0"/>
              </a:rPr>
              <a:t>Interactive Media</a:t>
            </a:r>
          </a:p>
        </p:txBody>
      </p:sp>
      <p:grpSp>
        <p:nvGrpSpPr>
          <p:cNvPr id="24" name="Group 23">
            <a:extLst>
              <a:ext uri="{FF2B5EF4-FFF2-40B4-BE49-F238E27FC236}">
                <a16:creationId xmlns:a16="http://schemas.microsoft.com/office/drawing/2014/main" id="{31469349-909A-F07E-F9EE-65BBAFF1BAED}"/>
              </a:ext>
            </a:extLst>
          </p:cNvPr>
          <p:cNvGrpSpPr/>
          <p:nvPr/>
        </p:nvGrpSpPr>
        <p:grpSpPr>
          <a:xfrm>
            <a:off x="-3740" y="6448499"/>
            <a:ext cx="12190249" cy="440681"/>
            <a:chOff x="-3740" y="6448499"/>
            <a:chExt cx="12190249" cy="440681"/>
          </a:xfrm>
        </p:grpSpPr>
        <p:grpSp>
          <p:nvGrpSpPr>
            <p:cNvPr id="19" name="Google Shape;714;p34">
              <a:extLst>
                <a:ext uri="{FF2B5EF4-FFF2-40B4-BE49-F238E27FC236}">
                  <a16:creationId xmlns:a16="http://schemas.microsoft.com/office/drawing/2014/main" id="{F282749E-8078-5D87-44B4-549AA3D8C4C1}"/>
                </a:ext>
              </a:extLst>
            </p:cNvPr>
            <p:cNvGrpSpPr/>
            <p:nvPr/>
          </p:nvGrpSpPr>
          <p:grpSpPr>
            <a:xfrm>
              <a:off x="-3740" y="6448499"/>
              <a:ext cx="12190249" cy="409500"/>
              <a:chOff x="25500" y="4672450"/>
              <a:chExt cx="12190249" cy="409500"/>
            </a:xfrm>
          </p:grpSpPr>
          <p:sp>
            <p:nvSpPr>
              <p:cNvPr id="20" name="Google Shape;715;p34">
                <a:extLst>
                  <a:ext uri="{FF2B5EF4-FFF2-40B4-BE49-F238E27FC236}">
                    <a16:creationId xmlns:a16="http://schemas.microsoft.com/office/drawing/2014/main" id="{25DED80A-E8AD-7924-0348-EC4BDDFDB00C}"/>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716;p34">
                <a:extLst>
                  <a:ext uri="{FF2B5EF4-FFF2-40B4-BE49-F238E27FC236}">
                    <a16:creationId xmlns:a16="http://schemas.microsoft.com/office/drawing/2014/main" id="{242564EE-6BFE-AF5F-16F6-E67FF59CF45D}"/>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C7FA7D0B-19FE-6702-C17C-D08221E471A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23" name="Google Shape;717;p34">
              <a:extLst>
                <a:ext uri="{FF2B5EF4-FFF2-40B4-BE49-F238E27FC236}">
                  <a16:creationId xmlns:a16="http://schemas.microsoft.com/office/drawing/2014/main" id="{25E6F4B8-A12F-F247-3B9C-5CCFEE2C422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418852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child giving a thumbs up&#10;&#10;Description automatically generated">
            <a:extLst>
              <a:ext uri="{FF2B5EF4-FFF2-40B4-BE49-F238E27FC236}">
                <a16:creationId xmlns:a16="http://schemas.microsoft.com/office/drawing/2014/main" id="{CD6A3C36-6E94-6C25-3AEA-1731A4D5756F}"/>
              </a:ext>
            </a:extLst>
          </p:cNvPr>
          <p:cNvPicPr>
            <a:picLocks noGrp="1" noChangeAspect="1"/>
          </p:cNvPicPr>
          <p:nvPr>
            <p:ph type="pic" sz="quarter" idx="10"/>
          </p:nvPr>
        </p:nvPicPr>
        <p:blipFill>
          <a:blip r:embed="rId3"/>
          <a:srcRect t="9717" b="9717"/>
          <a:stretch>
            <a:fillRect/>
          </a:stretch>
        </p:blipFill>
        <p:spPr/>
      </p:pic>
      <p:sp>
        <p:nvSpPr>
          <p:cNvPr id="31" name="Rectangle 30">
            <a:extLst>
              <a:ext uri="{FF2B5EF4-FFF2-40B4-BE49-F238E27FC236}">
                <a16:creationId xmlns:a16="http://schemas.microsoft.com/office/drawing/2014/main" id="{340A7491-C312-4D36-BA63-6F859CD81D66}"/>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Slide Number Placeholder 5" descr="Slide number">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11</a:t>
            </a:fld>
            <a:endParaRPr lang="en-GB" sz="1200">
              <a:solidFill>
                <a:schemeClr val="bg1"/>
              </a:solidFill>
            </a:endParaRPr>
          </a:p>
        </p:txBody>
      </p:sp>
      <p:sp>
        <p:nvSpPr>
          <p:cNvPr id="44" name="Title 30" descr="title">
            <a:extLst>
              <a:ext uri="{FF2B5EF4-FFF2-40B4-BE49-F238E27FC236}">
                <a16:creationId xmlns:a16="http://schemas.microsoft.com/office/drawing/2014/main" id="{2EB9629C-5829-CADA-33D7-F210BA997192}"/>
              </a:ext>
            </a:extLst>
          </p:cNvPr>
          <p:cNvSpPr txBox="1">
            <a:spLocks/>
          </p:cNvSpPr>
          <p:nvPr/>
        </p:nvSpPr>
        <p:spPr>
          <a:xfrm>
            <a:off x="1359695" y="882402"/>
            <a:ext cx="5330038"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000" dirty="0">
                <a:latin typeface="Times New Roman" panose="02020603050405020304" pitchFamily="18" charset="0"/>
                <a:cs typeface="Times New Roman" panose="02020603050405020304" pitchFamily="18" charset="0"/>
              </a:rPr>
              <a:t>Background</a:t>
            </a:r>
          </a:p>
        </p:txBody>
      </p:sp>
      <p:sp>
        <p:nvSpPr>
          <p:cNvPr id="45" name="TextBox 44">
            <a:extLst>
              <a:ext uri="{FF2B5EF4-FFF2-40B4-BE49-F238E27FC236}">
                <a16:creationId xmlns:a16="http://schemas.microsoft.com/office/drawing/2014/main" id="{310AF973-1826-5425-1388-CBB0B8FE9B43}"/>
              </a:ext>
            </a:extLst>
          </p:cNvPr>
          <p:cNvSpPr txBox="1"/>
          <p:nvPr/>
        </p:nvSpPr>
        <p:spPr>
          <a:xfrm>
            <a:off x="764514" y="2153464"/>
            <a:ext cx="8150886" cy="2086725"/>
          </a:xfrm>
          <a:prstGeom prst="rect">
            <a:avLst/>
          </a:prstGeom>
          <a:noFill/>
        </p:spPr>
        <p:txBody>
          <a:bodyPr wrap="square">
            <a:spAutoFit/>
          </a:bodyPr>
          <a:lstStyle/>
          <a:p>
            <a:pPr marL="342900" indent="-342900" algn="just">
              <a:lnSpc>
                <a:spcPct val="90000"/>
              </a:lnSpc>
              <a:buFont typeface="Wingdings" pitchFamily="2" charset="2"/>
              <a:buChar char="q"/>
            </a:pPr>
            <a:r>
              <a:rPr lang="en-GB" b="1" dirty="0">
                <a:solidFill>
                  <a:schemeClr val="bg1"/>
                </a:solidFill>
              </a:rPr>
              <a:t>AR Module</a:t>
            </a:r>
            <a:r>
              <a:rPr lang="en-GB" dirty="0">
                <a:solidFill>
                  <a:schemeClr val="bg1"/>
                </a:solidFill>
              </a:rPr>
              <a:t> to teach sign language with virtual hands performing gestures.</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b="1" dirty="0">
                <a:solidFill>
                  <a:schemeClr val="bg1"/>
                </a:solidFill>
              </a:rPr>
              <a:t>Machine Learning</a:t>
            </a:r>
            <a:r>
              <a:rPr lang="en-GB" dirty="0">
                <a:solidFill>
                  <a:schemeClr val="bg1"/>
                </a:solidFill>
              </a:rPr>
              <a:t> for real-time feedback on students' gestures.</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Curriculum divided into </a:t>
            </a:r>
            <a:r>
              <a:rPr lang="en-GB" b="1" dirty="0">
                <a:solidFill>
                  <a:schemeClr val="bg1"/>
                </a:solidFill>
              </a:rPr>
              <a:t>3 levels</a:t>
            </a:r>
            <a:r>
              <a:rPr lang="en-GB" dirty="0">
                <a:solidFill>
                  <a:schemeClr val="bg1"/>
                </a:solidFill>
              </a:rPr>
              <a:t>: Beginner, Intermediate, and </a:t>
            </a:r>
            <a:r>
              <a:rPr lang="en-GB" dirty="0" err="1">
                <a:solidFill>
                  <a:schemeClr val="bg1"/>
                </a:solidFill>
              </a:rPr>
              <a:t>Advanced.</a:t>
            </a:r>
            <a:r>
              <a:rPr lang="en-GB" b="1" dirty="0" err="1">
                <a:solidFill>
                  <a:schemeClr val="bg1"/>
                </a:solidFill>
              </a:rPr>
              <a:t>Testing</a:t>
            </a:r>
            <a:r>
              <a:rPr lang="en-GB" b="1" dirty="0">
                <a:solidFill>
                  <a:schemeClr val="bg1"/>
                </a:solidFill>
              </a:rPr>
              <a:t> modules</a:t>
            </a:r>
            <a:r>
              <a:rPr lang="en-GB" dirty="0">
                <a:solidFill>
                  <a:schemeClr val="bg1"/>
                </a:solidFill>
              </a:rPr>
              <a:t> to evaluate student progress.</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Combines </a:t>
            </a:r>
            <a:r>
              <a:rPr lang="en-GB" b="1" dirty="0">
                <a:solidFill>
                  <a:schemeClr val="bg1"/>
                </a:solidFill>
              </a:rPr>
              <a:t>AR and ML</a:t>
            </a:r>
            <a:r>
              <a:rPr lang="en-GB" dirty="0">
                <a:solidFill>
                  <a:schemeClr val="bg1"/>
                </a:solidFill>
              </a:rPr>
              <a:t> to create an engaging, interactive learning experience.</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52" name="Group 51">
            <a:extLst>
              <a:ext uri="{FF2B5EF4-FFF2-40B4-BE49-F238E27FC236}">
                <a16:creationId xmlns:a16="http://schemas.microsoft.com/office/drawing/2014/main" id="{5C7B9162-64DC-0E3A-A971-D8D7F93BE991}"/>
              </a:ext>
            </a:extLst>
          </p:cNvPr>
          <p:cNvGrpSpPr/>
          <p:nvPr/>
        </p:nvGrpSpPr>
        <p:grpSpPr>
          <a:xfrm>
            <a:off x="-3740" y="6448499"/>
            <a:ext cx="12190249" cy="440681"/>
            <a:chOff x="-3740" y="6448499"/>
            <a:chExt cx="12190249" cy="440681"/>
          </a:xfrm>
        </p:grpSpPr>
        <p:grpSp>
          <p:nvGrpSpPr>
            <p:cNvPr id="53" name="Google Shape;714;p34">
              <a:extLst>
                <a:ext uri="{FF2B5EF4-FFF2-40B4-BE49-F238E27FC236}">
                  <a16:creationId xmlns:a16="http://schemas.microsoft.com/office/drawing/2014/main" id="{9C8EF592-7321-E710-8EC7-6DC16142D951}"/>
                </a:ext>
              </a:extLst>
            </p:cNvPr>
            <p:cNvGrpSpPr/>
            <p:nvPr/>
          </p:nvGrpSpPr>
          <p:grpSpPr>
            <a:xfrm>
              <a:off x="-3740" y="6448499"/>
              <a:ext cx="12190249" cy="409500"/>
              <a:chOff x="25500" y="4672450"/>
              <a:chExt cx="12190249" cy="409500"/>
            </a:xfrm>
          </p:grpSpPr>
          <p:sp>
            <p:nvSpPr>
              <p:cNvPr id="55" name="Google Shape;715;p34">
                <a:extLst>
                  <a:ext uri="{FF2B5EF4-FFF2-40B4-BE49-F238E27FC236}">
                    <a16:creationId xmlns:a16="http://schemas.microsoft.com/office/drawing/2014/main" id="{40829315-804E-B844-F9E5-EFC105E9693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6" name="Google Shape;716;p34">
                <a:extLst>
                  <a:ext uri="{FF2B5EF4-FFF2-40B4-BE49-F238E27FC236}">
                    <a16:creationId xmlns:a16="http://schemas.microsoft.com/office/drawing/2014/main" id="{037ACA23-0791-BE54-B6DD-14D1C8E058BC}"/>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57" name="Google Shape;717;p34">
                <a:extLst>
                  <a:ext uri="{FF2B5EF4-FFF2-40B4-BE49-F238E27FC236}">
                    <a16:creationId xmlns:a16="http://schemas.microsoft.com/office/drawing/2014/main" id="{DCEB464A-0A0A-34D4-95B1-CCFA05DCC28E}"/>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54" name="Google Shape;717;p34">
              <a:extLst>
                <a:ext uri="{FF2B5EF4-FFF2-40B4-BE49-F238E27FC236}">
                  <a16:creationId xmlns:a16="http://schemas.microsoft.com/office/drawing/2014/main" id="{B5DEEF21-4C9E-AF43-9BC3-EEBCFBDA84C9}"/>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71121965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8" y="448056"/>
            <a:ext cx="11309348" cy="640080"/>
          </a:xfrm>
          <a:solidFill>
            <a:schemeClr val="accent1"/>
          </a:solidFill>
        </p:spPr>
        <p:txBody>
          <a:bodyPr>
            <a:normAutofit fontScale="90000"/>
          </a:bodyPr>
          <a:lstStyle/>
          <a:p>
            <a:r>
              <a:rPr lang="en-US" dirty="0">
                <a:latin typeface="Times New Roman" panose="02020603050405020304" pitchFamily="18" charset="0"/>
                <a:cs typeface="Times New Roman" panose="02020603050405020304" pitchFamily="18" charset="0"/>
              </a:rPr>
              <a:t>Research Gap</a:t>
            </a:r>
          </a:p>
        </p:txBody>
      </p:sp>
      <p:sp>
        <p:nvSpPr>
          <p:cNvPr id="2" name="Content Placeholder 1"/>
          <p:cNvSpPr>
            <a:spLocks noGrp="1"/>
          </p:cNvSpPr>
          <p:nvPr>
            <p:ph sz="half" idx="4294967295"/>
          </p:nvPr>
        </p:nvSpPr>
        <p:spPr>
          <a:xfrm>
            <a:off x="1755648" y="1539657"/>
            <a:ext cx="10074908" cy="4539403"/>
          </a:xfrm>
        </p:spPr>
        <p:txBody>
          <a:bodyPr>
            <a:noAutofit/>
          </a:bodyPr>
          <a:lstStyle/>
          <a:p>
            <a:pPr>
              <a:buFont typeface="Wingdings" pitchFamily="2" charset="2"/>
              <a:buChar char="q"/>
            </a:pPr>
            <a:r>
              <a:rPr lang="en-GB" dirty="0">
                <a:latin typeface="Times New Roman" panose="02020603050405020304" pitchFamily="18" charset="0"/>
                <a:cs typeface="Times New Roman" panose="02020603050405020304" pitchFamily="18" charset="0"/>
              </a:rPr>
              <a:t>Most sign language apps use </a:t>
            </a:r>
            <a:r>
              <a:rPr lang="en-GB" b="1" dirty="0">
                <a:latin typeface="Times New Roman" panose="02020603050405020304" pitchFamily="18" charset="0"/>
                <a:cs typeface="Times New Roman" panose="02020603050405020304" pitchFamily="18" charset="0"/>
              </a:rPr>
              <a:t>pictures or videos</a:t>
            </a:r>
            <a:r>
              <a:rPr lang="en-GB" dirty="0">
                <a:latin typeface="Times New Roman" panose="02020603050405020304" pitchFamily="18" charset="0"/>
                <a:cs typeface="Times New Roman" panose="02020603050405020304" pitchFamily="18" charset="0"/>
              </a:rPr>
              <a:t> but don’t allow interaction.</a:t>
            </a:r>
          </a:p>
          <a:p>
            <a:pPr>
              <a:buFont typeface="Wingdings" pitchFamily="2" charset="2"/>
              <a:buChar char="q"/>
            </a:pPr>
            <a:endParaRPr lang="en-GB" sz="1600"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Many apps don’t provide </a:t>
            </a:r>
            <a:r>
              <a:rPr lang="en-GB" b="1" dirty="0">
                <a:latin typeface="Times New Roman" panose="02020603050405020304" pitchFamily="18" charset="0"/>
                <a:cs typeface="Times New Roman" panose="02020603050405020304" pitchFamily="18" charset="0"/>
              </a:rPr>
              <a:t>real-time feedback</a:t>
            </a:r>
            <a:r>
              <a:rPr lang="en-GB" dirty="0">
                <a:latin typeface="Times New Roman" panose="02020603050405020304" pitchFamily="18" charset="0"/>
                <a:cs typeface="Times New Roman" panose="02020603050405020304" pitchFamily="18" charset="0"/>
              </a:rPr>
              <a:t>, so you might not know if you're doing it right.</a:t>
            </a:r>
          </a:p>
          <a:p>
            <a:pPr>
              <a:buFont typeface="Wingdings" pitchFamily="2" charset="2"/>
              <a:buChar char="q"/>
            </a:pPr>
            <a:endParaRPr lang="en-GB" sz="1400" dirty="0">
              <a:latin typeface="Times New Roman" panose="02020603050405020304" pitchFamily="18" charset="0"/>
              <a:cs typeface="Times New Roman" panose="02020603050405020304" pitchFamily="18" charset="0"/>
            </a:endParaRPr>
          </a:p>
          <a:p>
            <a:pPr>
              <a:buFont typeface="Wingdings" pitchFamily="2" charset="2"/>
              <a:buChar char="q"/>
            </a:pPr>
            <a:r>
              <a:rPr lang="en-GB" b="1" dirty="0">
                <a:latin typeface="Times New Roman" panose="02020603050405020304" pitchFamily="18" charset="0"/>
                <a:cs typeface="Times New Roman" panose="02020603050405020304" pitchFamily="18" charset="0"/>
              </a:rPr>
              <a:t>This project is different</a:t>
            </a:r>
            <a:r>
              <a:rPr lang="en-GB" dirty="0">
                <a:latin typeface="Times New Roman" panose="02020603050405020304" pitchFamily="18" charset="0"/>
                <a:cs typeface="Times New Roman" panose="02020603050405020304" pitchFamily="18" charset="0"/>
              </a:rPr>
              <a:t>:</a:t>
            </a:r>
          </a:p>
          <a:p>
            <a:pPr lvl="1"/>
            <a:r>
              <a:rPr lang="en-GB" dirty="0">
                <a:latin typeface="Times New Roman" panose="02020603050405020304" pitchFamily="18" charset="0"/>
                <a:cs typeface="Times New Roman" panose="02020603050405020304" pitchFamily="18" charset="0"/>
              </a:rPr>
              <a:t>Uses </a:t>
            </a:r>
            <a:r>
              <a:rPr lang="en-GB" b="1" dirty="0">
                <a:latin typeface="Times New Roman" panose="02020603050405020304" pitchFamily="18" charset="0"/>
                <a:cs typeface="Times New Roman" panose="02020603050405020304" pitchFamily="18" charset="0"/>
              </a:rPr>
              <a:t>Augmented Reality (AR)</a:t>
            </a:r>
            <a:r>
              <a:rPr lang="en-GB" dirty="0">
                <a:latin typeface="Times New Roman" panose="02020603050405020304" pitchFamily="18" charset="0"/>
                <a:cs typeface="Times New Roman" panose="02020603050405020304" pitchFamily="18" charset="0"/>
              </a:rPr>
              <a:t> to show virtual hands performing signs.</a:t>
            </a:r>
          </a:p>
          <a:p>
            <a:pPr lvl="1"/>
            <a:r>
              <a:rPr lang="en-GB" dirty="0">
                <a:latin typeface="Times New Roman" panose="02020603050405020304" pitchFamily="18" charset="0"/>
                <a:cs typeface="Times New Roman" panose="02020603050405020304" pitchFamily="18" charset="0"/>
              </a:rPr>
              <a:t>Provides </a:t>
            </a:r>
            <a:r>
              <a:rPr lang="en-GB" b="1" dirty="0">
                <a:latin typeface="Times New Roman" panose="02020603050405020304" pitchFamily="18" charset="0"/>
                <a:cs typeface="Times New Roman" panose="02020603050405020304" pitchFamily="18" charset="0"/>
              </a:rPr>
              <a:t>real-time feedback</a:t>
            </a:r>
            <a:r>
              <a:rPr lang="en-GB" dirty="0">
                <a:latin typeface="Times New Roman" panose="02020603050405020304" pitchFamily="18" charset="0"/>
                <a:cs typeface="Times New Roman" panose="02020603050405020304" pitchFamily="18" charset="0"/>
              </a:rPr>
              <a:t> to tell you if you're doing the signs correctly.</a:t>
            </a:r>
          </a:p>
          <a:p>
            <a:pPr lvl="1"/>
            <a:r>
              <a:rPr lang="en-GB" dirty="0">
                <a:latin typeface="Times New Roman" panose="02020603050405020304" pitchFamily="18" charset="0"/>
                <a:cs typeface="Times New Roman" panose="02020603050405020304" pitchFamily="18" charset="0"/>
              </a:rPr>
              <a:t>Allows you to </a:t>
            </a:r>
            <a:r>
              <a:rPr lang="en-GB" b="1" dirty="0">
                <a:latin typeface="Times New Roman" panose="02020603050405020304" pitchFamily="18" charset="0"/>
                <a:cs typeface="Times New Roman" panose="02020603050405020304" pitchFamily="18" charset="0"/>
              </a:rPr>
              <a:t>practice</a:t>
            </a:r>
            <a:r>
              <a:rPr lang="en-GB" dirty="0">
                <a:latin typeface="Times New Roman" panose="02020603050405020304" pitchFamily="18" charset="0"/>
                <a:cs typeface="Times New Roman" panose="02020603050405020304" pitchFamily="18" charset="0"/>
              </a:rPr>
              <a:t> sign language in a fun, interactive way.</a:t>
            </a:r>
          </a:p>
        </p:txBody>
      </p:sp>
    </p:spTree>
    <p:extLst>
      <p:ext uri="{BB962C8B-B14F-4D97-AF65-F5344CB8AC3E}">
        <p14:creationId xmlns:p14="http://schemas.microsoft.com/office/powerpoint/2010/main" val="34683832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8C94A8D-A234-408C-8281-33CCC01BE2A8}"/>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Freeform: Shape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6" name="Freeform: Shape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4" name="Freeform: Shape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pic>
        <p:nvPicPr>
          <p:cNvPr id="24" name="Picture 23" descr="A person with long hair and a red and blue plaid shirt&#10;&#10;Description automatically generated">
            <a:extLst>
              <a:ext uri="{FF2B5EF4-FFF2-40B4-BE49-F238E27FC236}">
                <a16:creationId xmlns:a16="http://schemas.microsoft.com/office/drawing/2014/main" id="{E94B6111-EBF1-A84E-2309-6A5FE680B8A5}"/>
              </a:ext>
            </a:extLst>
          </p:cNvPr>
          <p:cNvPicPr>
            <a:picLocks noChangeAspect="1"/>
          </p:cNvPicPr>
          <p:nvPr/>
        </p:nvPicPr>
        <p:blipFill>
          <a:blip r:embed="rId3"/>
          <a:srcRect t="45565" r="73949"/>
          <a:stretch/>
        </p:blipFill>
        <p:spPr>
          <a:xfrm>
            <a:off x="8146248" y="2102611"/>
            <a:ext cx="4045752" cy="4755389"/>
          </a:xfrm>
          <a:prstGeom prst="rect">
            <a:avLst/>
          </a:prstGeom>
        </p:spPr>
      </p:pic>
      <p:sp>
        <p:nvSpPr>
          <p:cNvPr id="25" name="Title 30" descr="title">
            <a:extLst>
              <a:ext uri="{FF2B5EF4-FFF2-40B4-BE49-F238E27FC236}">
                <a16:creationId xmlns:a16="http://schemas.microsoft.com/office/drawing/2014/main" id="{F9901E9A-8C83-3316-E92C-F89815E37CE4}"/>
              </a:ext>
            </a:extLst>
          </p:cNvPr>
          <p:cNvSpPr txBox="1">
            <a:spLocks/>
          </p:cNvSpPr>
          <p:nvPr/>
        </p:nvSpPr>
        <p:spPr>
          <a:xfrm>
            <a:off x="1492685" y="658236"/>
            <a:ext cx="6865654"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600" dirty="0">
                <a:solidFill>
                  <a:schemeClr val="bg1"/>
                </a:solidFill>
                <a:latin typeface="Times New Roman" panose="02020603050405020304" pitchFamily="18" charset="0"/>
                <a:cs typeface="Times New Roman" panose="02020603050405020304" pitchFamily="18" charset="0"/>
              </a:rPr>
              <a:t>Research</a:t>
            </a:r>
            <a:r>
              <a:rPr lang="en-GB" sz="6600" dirty="0">
                <a:solidFill>
                  <a:srgbClr val="0B2B41"/>
                </a:solidFill>
                <a:latin typeface="Times New Roman" panose="02020603050405020304" pitchFamily="18" charset="0"/>
                <a:cs typeface="Times New Roman" panose="02020603050405020304" pitchFamily="18" charset="0"/>
              </a:rPr>
              <a:t> Question</a:t>
            </a:r>
          </a:p>
        </p:txBody>
      </p:sp>
      <p:sp>
        <p:nvSpPr>
          <p:cNvPr id="26" name="TextBox 25">
            <a:extLst>
              <a:ext uri="{FF2B5EF4-FFF2-40B4-BE49-F238E27FC236}">
                <a16:creationId xmlns:a16="http://schemas.microsoft.com/office/drawing/2014/main" id="{DFE1ADE3-26AA-B484-9F3F-5EFA036AF9DF}"/>
              </a:ext>
            </a:extLst>
          </p:cNvPr>
          <p:cNvSpPr txBox="1"/>
          <p:nvPr/>
        </p:nvSpPr>
        <p:spPr>
          <a:xfrm>
            <a:off x="850069" y="2251435"/>
            <a:ext cx="8150886" cy="757130"/>
          </a:xfrm>
          <a:prstGeom prst="rect">
            <a:avLst/>
          </a:prstGeom>
          <a:noFill/>
        </p:spPr>
        <p:txBody>
          <a:bodyPr wrap="square">
            <a:spAutoFit/>
          </a:bodyPr>
          <a:lstStyle/>
          <a:p>
            <a:pPr marL="342900" indent="-342900" algn="just">
              <a:lnSpc>
                <a:spcPct val="90000"/>
              </a:lnSpc>
              <a:buFont typeface="Wingdings" pitchFamily="2" charset="2"/>
              <a:buChar char="q"/>
            </a:pPr>
            <a:r>
              <a:rPr lang="en-GB" sz="2400" b="1" dirty="0">
                <a:solidFill>
                  <a:schemeClr val="bg1"/>
                </a:solidFill>
              </a:rPr>
              <a:t>How can Augmented </a:t>
            </a:r>
            <a:r>
              <a:rPr lang="en-GB" sz="2400" b="1" dirty="0"/>
              <a:t>Reality help kids learn sign language in </a:t>
            </a:r>
            <a:r>
              <a:rPr lang="en-GB" sz="2400" b="1" dirty="0">
                <a:solidFill>
                  <a:schemeClr val="bg1"/>
                </a:solidFill>
              </a:rPr>
              <a:t>a</a:t>
            </a:r>
            <a:r>
              <a:rPr lang="en-GB" sz="2400" b="1" dirty="0"/>
              <a:t> </a:t>
            </a:r>
            <a:r>
              <a:rPr lang="en-GB" sz="2400" b="1" dirty="0">
                <a:solidFill>
                  <a:schemeClr val="bg1"/>
                </a:solidFill>
              </a:rPr>
              <a:t>fun and interactive </a:t>
            </a:r>
            <a:r>
              <a:rPr lang="en-GB" sz="2400" b="1" dirty="0"/>
              <a:t>way?</a:t>
            </a:r>
            <a:endParaRPr lang="en-US" sz="2400" b="1" dirty="0">
              <a:solidFill>
                <a:schemeClr val="bg1"/>
              </a:solidFill>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C957EF2E-B005-8390-68E9-47F89D6E57F7}"/>
              </a:ext>
            </a:extLst>
          </p:cNvPr>
          <p:cNvGrpSpPr/>
          <p:nvPr/>
        </p:nvGrpSpPr>
        <p:grpSpPr>
          <a:xfrm>
            <a:off x="-3740" y="6448499"/>
            <a:ext cx="12190249" cy="440681"/>
            <a:chOff x="-3740" y="6448499"/>
            <a:chExt cx="12190249" cy="440681"/>
          </a:xfrm>
        </p:grpSpPr>
        <p:grpSp>
          <p:nvGrpSpPr>
            <p:cNvPr id="29" name="Google Shape;714;p34">
              <a:extLst>
                <a:ext uri="{FF2B5EF4-FFF2-40B4-BE49-F238E27FC236}">
                  <a16:creationId xmlns:a16="http://schemas.microsoft.com/office/drawing/2014/main" id="{7CF175F9-3C2E-ACE8-CA08-DB616BF514CA}"/>
                </a:ext>
              </a:extLst>
            </p:cNvPr>
            <p:cNvGrpSpPr/>
            <p:nvPr/>
          </p:nvGrpSpPr>
          <p:grpSpPr>
            <a:xfrm>
              <a:off x="-3740" y="6448499"/>
              <a:ext cx="12190249" cy="409500"/>
              <a:chOff x="25500" y="4672450"/>
              <a:chExt cx="12190249" cy="409500"/>
            </a:xfrm>
          </p:grpSpPr>
          <p:sp>
            <p:nvSpPr>
              <p:cNvPr id="31" name="Google Shape;715;p34">
                <a:extLst>
                  <a:ext uri="{FF2B5EF4-FFF2-40B4-BE49-F238E27FC236}">
                    <a16:creationId xmlns:a16="http://schemas.microsoft.com/office/drawing/2014/main" id="{16D48102-174A-ED4F-7B79-34BA19C19926}"/>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2" name="Google Shape;716;p34">
                <a:extLst>
                  <a:ext uri="{FF2B5EF4-FFF2-40B4-BE49-F238E27FC236}">
                    <a16:creationId xmlns:a16="http://schemas.microsoft.com/office/drawing/2014/main" id="{2A6BF768-612E-BA01-1B9D-D8B97ED5D736}"/>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33" name="Google Shape;717;p34">
                <a:extLst>
                  <a:ext uri="{FF2B5EF4-FFF2-40B4-BE49-F238E27FC236}">
                    <a16:creationId xmlns:a16="http://schemas.microsoft.com/office/drawing/2014/main" id="{D32F4A7C-7749-27AE-B3D3-11DB39128A84}"/>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30" name="Google Shape;717;p34">
              <a:extLst>
                <a:ext uri="{FF2B5EF4-FFF2-40B4-BE49-F238E27FC236}">
                  <a16:creationId xmlns:a16="http://schemas.microsoft.com/office/drawing/2014/main" id="{5BA86A3E-AED4-CE94-3D72-60B93A053E3B}"/>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4021511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r>
              <a:rPr lang="en-GB" sz="4000" dirty="0">
                <a:solidFill>
                  <a:srgbClr val="731F1C"/>
                </a:solidFill>
                <a:latin typeface="Times New Roman" panose="02020603050405020304" pitchFamily="18" charset="0"/>
                <a:cs typeface="Times New Roman" panose="02020603050405020304" pitchFamily="18" charset="0"/>
              </a:rPr>
              <a:t>Specific &amp; Sub Objectives</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239485" y="2576285"/>
            <a:ext cx="2834640" cy="3368675"/>
          </a:xfrm>
        </p:spPr>
        <p:txBody>
          <a:bodyPr rtlCol="0"/>
          <a:lstStyle/>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Create an app that shows </a:t>
            </a:r>
            <a:r>
              <a:rPr lang="en-GB" sz="1800" b="1" dirty="0">
                <a:latin typeface="Times New Roman" panose="02020603050405020304" pitchFamily="18" charset="0"/>
                <a:cs typeface="Times New Roman" panose="02020603050405020304" pitchFamily="18" charset="0"/>
              </a:rPr>
              <a:t>3D sign language signs</a:t>
            </a:r>
            <a:r>
              <a:rPr lang="en-GB" sz="1800" dirty="0">
                <a:latin typeface="Times New Roman" panose="02020603050405020304" pitchFamily="18" charset="0"/>
                <a:cs typeface="Times New Roman" panose="02020603050405020304" pitchFamily="18" charset="0"/>
              </a:rPr>
              <a:t> using </a:t>
            </a:r>
            <a:r>
              <a:rPr lang="en-GB" sz="1800" b="1" dirty="0">
                <a:latin typeface="Times New Roman" panose="02020603050405020304" pitchFamily="18" charset="0"/>
                <a:cs typeface="Times New Roman" panose="02020603050405020304" pitchFamily="18" charset="0"/>
              </a:rPr>
              <a:t>AR</a:t>
            </a:r>
            <a:r>
              <a:rPr lang="en-GB" sz="1800" dirty="0">
                <a:latin typeface="Times New Roman" panose="02020603050405020304" pitchFamily="18" charset="0"/>
                <a:cs typeface="Times New Roman" panose="02020603050405020304" pitchFamily="18" charset="0"/>
              </a:rPr>
              <a:t>.</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Let you </a:t>
            </a:r>
            <a:r>
              <a:rPr lang="en-GB" sz="1800" b="1" dirty="0">
                <a:latin typeface="Times New Roman" panose="02020603050405020304" pitchFamily="18" charset="0"/>
                <a:cs typeface="Times New Roman" panose="02020603050405020304" pitchFamily="18" charset="0"/>
              </a:rPr>
              <a:t>practice</a:t>
            </a:r>
            <a:r>
              <a:rPr lang="en-GB" sz="1800" dirty="0">
                <a:latin typeface="Times New Roman" panose="02020603050405020304" pitchFamily="18" charset="0"/>
                <a:cs typeface="Times New Roman" panose="02020603050405020304" pitchFamily="18" charset="0"/>
              </a:rPr>
              <a:t> making signs with your hands.</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Provide </a:t>
            </a:r>
            <a:r>
              <a:rPr lang="en-GB" sz="1800" b="1" dirty="0">
                <a:latin typeface="Times New Roman" panose="02020603050405020304" pitchFamily="18" charset="0"/>
                <a:cs typeface="Times New Roman" panose="02020603050405020304" pitchFamily="18" charset="0"/>
              </a:rPr>
              <a:t>real-time feedback</a:t>
            </a:r>
            <a:r>
              <a:rPr lang="en-GB" sz="1800" dirty="0">
                <a:latin typeface="Times New Roman" panose="02020603050405020304" pitchFamily="18" charset="0"/>
                <a:cs typeface="Times New Roman" panose="02020603050405020304" pitchFamily="18" charset="0"/>
              </a:rPr>
              <a:t> on whether the sign is correct.</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14</a:t>
            </a:fld>
            <a:endParaRPr lang="en-GB" sz="1200">
              <a:solidFill>
                <a:schemeClr val="bg1"/>
              </a:solidFill>
            </a:endParaRPr>
          </a:p>
        </p:txBody>
      </p:sp>
      <p:pic>
        <p:nvPicPr>
          <p:cNvPr id="6" name="Picture Placeholder 5" descr="A child wearing headphones and pointing at her hands&#10;&#10;Description automatically generated">
            <a:extLst>
              <a:ext uri="{FF2B5EF4-FFF2-40B4-BE49-F238E27FC236}">
                <a16:creationId xmlns:a16="http://schemas.microsoft.com/office/drawing/2014/main" id="{DB5E7CBB-809E-A845-362A-27ACE9861E52}"/>
              </a:ext>
            </a:extLst>
          </p:cNvPr>
          <p:cNvPicPr>
            <a:picLocks noGrp="1" noChangeAspect="1"/>
          </p:cNvPicPr>
          <p:nvPr>
            <p:ph type="pic" sz="quarter" idx="10"/>
          </p:nvPr>
        </p:nvPicPr>
        <p:blipFill>
          <a:blip r:embed="rId3"/>
          <a:srcRect l="22735" r="22735"/>
          <a:stretch>
            <a:fillRect/>
          </a:stretch>
        </p:blipFill>
        <p:spPr/>
      </p:pic>
      <p:sp>
        <p:nvSpPr>
          <p:cNvPr id="146" name="Text Placeholder 22" descr="content block 1">
            <a:extLst>
              <a:ext uri="{FF2B5EF4-FFF2-40B4-BE49-F238E27FC236}">
                <a16:creationId xmlns:a16="http://schemas.microsoft.com/office/drawing/2014/main" id="{B8BA3AC7-CFBA-7BE3-9CFA-D10ADC45A8EB}"/>
              </a:ext>
            </a:extLst>
          </p:cNvPr>
          <p:cNvSpPr txBox="1">
            <a:spLocks/>
          </p:cNvSpPr>
          <p:nvPr/>
        </p:nvSpPr>
        <p:spPr>
          <a:xfrm>
            <a:off x="3673925" y="2576285"/>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Build a colourful AR app to display sign language signs.</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Ensure the app can detect hand gestures in real-time.</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Show the correct sign language gesture in AR to copy.</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Give fun feedback like "Great job!" or "Try again!" to help learning.</a:t>
            </a:r>
          </a:p>
        </p:txBody>
      </p:sp>
      <p:grpSp>
        <p:nvGrpSpPr>
          <p:cNvPr id="147" name="Group 146">
            <a:extLst>
              <a:ext uri="{FF2B5EF4-FFF2-40B4-BE49-F238E27FC236}">
                <a16:creationId xmlns:a16="http://schemas.microsoft.com/office/drawing/2014/main" id="{AC38F3F6-33AE-3FD0-4C91-C32FB0E6A231}"/>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509BF5FC-082E-83DC-C014-F6E8920843BE}"/>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A2A95132-00E5-A440-22F6-CA8DEBD7B250}"/>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04B7D9D6-4D25-D59F-0841-81A34308CD4B}"/>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D752457F-D15C-6BCE-50B7-34C57769AB1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9AA61427-F9BE-E0A1-4CBB-3B4F48B18F9B}"/>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801CDA2C-1D29-620C-A909-192F3233DC5C}"/>
              </a:ext>
            </a:extLst>
          </p:cNvPr>
          <p:cNvCxnSpPr/>
          <p:nvPr/>
        </p:nvCxnSpPr>
        <p:spPr>
          <a:xfrm>
            <a:off x="321672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118823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6664B-E8FD-9C7F-7EFF-2B60D90CA14A}"/>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3C2E6289-FCAE-8E57-E68B-762E6B5AA02A}"/>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AB79E6EC-52AE-2F05-C9DB-7B5E4A8A8E0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1D052A69-A9A3-5DBB-F98F-B7F9B09B5B50}"/>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08DABD73-3973-2FA0-4ADF-C5BA826C475F}"/>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0DF7E566-9B23-A339-0914-2D6B20F730B9}"/>
              </a:ext>
            </a:extLst>
          </p:cNvPr>
          <p:cNvSpPr txBox="1"/>
          <p:nvPr/>
        </p:nvSpPr>
        <p:spPr>
          <a:xfrm>
            <a:off x="2795304" y="675945"/>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System Diagram</a:t>
            </a:r>
          </a:p>
        </p:txBody>
      </p:sp>
      <p:pic>
        <p:nvPicPr>
          <p:cNvPr id="3" name="Picture 2" descr="A screenshot of a computer&#10;&#10;Description automatically generated">
            <a:extLst>
              <a:ext uri="{FF2B5EF4-FFF2-40B4-BE49-F238E27FC236}">
                <a16:creationId xmlns:a16="http://schemas.microsoft.com/office/drawing/2014/main" id="{85B860C5-E37D-E082-7E2C-08DF2C496B9F}"/>
              </a:ext>
            </a:extLst>
          </p:cNvPr>
          <p:cNvPicPr>
            <a:picLocks noChangeAspect="1"/>
          </p:cNvPicPr>
          <p:nvPr/>
        </p:nvPicPr>
        <p:blipFill>
          <a:blip r:embed="rId3"/>
          <a:srcRect t="13333" b="49216"/>
          <a:stretch/>
        </p:blipFill>
        <p:spPr>
          <a:xfrm>
            <a:off x="2170810" y="1837713"/>
            <a:ext cx="7252776" cy="3840877"/>
          </a:xfrm>
          <a:prstGeom prst="rect">
            <a:avLst/>
          </a:prstGeom>
        </p:spPr>
      </p:pic>
      <p:grpSp>
        <p:nvGrpSpPr>
          <p:cNvPr id="4" name="Group 3">
            <a:extLst>
              <a:ext uri="{FF2B5EF4-FFF2-40B4-BE49-F238E27FC236}">
                <a16:creationId xmlns:a16="http://schemas.microsoft.com/office/drawing/2014/main" id="{B03594ED-B692-6EE8-133D-430116EA4DC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4AA2C2DB-7CFA-D317-E2E6-373169871F14}"/>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68319238-E952-30A9-A3D6-B9A21C9A19C3}"/>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1A60CCF2-9443-A8DD-179B-E56A5778D96E}"/>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E043B2B8-8933-1456-036A-4780A13CDC6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F7D4CE6C-1D03-F855-1C9A-64B25E2B437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2110039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close-up of a digital brain&#10;&#10;Description automatically generated">
            <a:extLst>
              <a:ext uri="{FF2B5EF4-FFF2-40B4-BE49-F238E27FC236}">
                <a16:creationId xmlns:a16="http://schemas.microsoft.com/office/drawing/2014/main" id="{B85DFA1B-7CB2-0380-4011-13BF3022317F}"/>
              </a:ext>
            </a:extLst>
          </p:cNvPr>
          <p:cNvPicPr>
            <a:picLocks noGrp="1" noChangeAspect="1"/>
          </p:cNvPicPr>
          <p:nvPr>
            <p:ph type="pic" sz="quarter" idx="10"/>
          </p:nvPr>
        </p:nvPicPr>
        <p:blipFill>
          <a:blip r:embed="rId3"/>
          <a:srcRect t="5703" b="5703"/>
          <a:stretch>
            <a:fillRect/>
          </a:stretch>
        </p:blipFill>
        <p:spPr/>
      </p:pic>
      <p:sp>
        <p:nvSpPr>
          <p:cNvPr id="29" name="Rectangle 28">
            <a:extLst>
              <a:ext uri="{FF2B5EF4-FFF2-40B4-BE49-F238E27FC236}">
                <a16:creationId xmlns:a16="http://schemas.microsoft.com/office/drawing/2014/main" id="{5C2DDD60-EB1C-44D8-84E1-D86EB3558F11}"/>
              </a:ext>
              <a:ext uri="{C183D7F6-B498-43B3-948B-1728B52AA6E4}">
                <adec:decorative xmlns:adec="http://schemas.microsoft.com/office/drawing/2017/decorative" val="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16</a:t>
            </a:fld>
            <a:endParaRPr lang="en-GB" sz="1200">
              <a:solidFill>
                <a:schemeClr val="bg1"/>
              </a:solidFill>
            </a:endParaRPr>
          </a:p>
        </p:txBody>
      </p:sp>
      <p:sp>
        <p:nvSpPr>
          <p:cNvPr id="2" name="TextBox 1">
            <a:extLst>
              <a:ext uri="{FF2B5EF4-FFF2-40B4-BE49-F238E27FC236}">
                <a16:creationId xmlns:a16="http://schemas.microsoft.com/office/drawing/2014/main" id="{BFB178B0-8AA9-BE2C-4448-CE5995B297E2}"/>
              </a:ext>
            </a:extLst>
          </p:cNvPr>
          <p:cNvSpPr txBox="1"/>
          <p:nvPr/>
        </p:nvSpPr>
        <p:spPr>
          <a:xfrm>
            <a:off x="351101" y="326710"/>
            <a:ext cx="7222516" cy="1015663"/>
          </a:xfrm>
          <a:prstGeom prst="rect">
            <a:avLst/>
          </a:prstGeom>
          <a:noFill/>
        </p:spPr>
        <p:txBody>
          <a:bodyPr wrap="square" rtlCol="0">
            <a:spAutoFit/>
          </a:bodyPr>
          <a:lstStyle/>
          <a:p>
            <a:pPr algn="ctr" defTabSz="996696">
              <a:spcAft>
                <a:spcPts val="600"/>
              </a:spcAft>
            </a:pPr>
            <a:r>
              <a:rPr lang="fr-CA" sz="6000" b="1" dirty="0">
                <a:solidFill>
                  <a:schemeClr val="bg1"/>
                </a:solidFill>
                <a:latin typeface="Times New Roman" panose="02020603050405020304" pitchFamily="18" charset="0"/>
                <a:cs typeface="Times New Roman" panose="02020603050405020304" pitchFamily="18" charset="0"/>
              </a:rPr>
              <a:t>Technologies </a:t>
            </a:r>
            <a:r>
              <a:rPr lang="fr-CA" sz="6000" b="1" dirty="0" err="1">
                <a:solidFill>
                  <a:schemeClr val="bg1"/>
                </a:solidFill>
                <a:latin typeface="Times New Roman" panose="02020603050405020304" pitchFamily="18" charset="0"/>
                <a:cs typeface="Times New Roman" panose="02020603050405020304" pitchFamily="18" charset="0"/>
              </a:rPr>
              <a:t>Used</a:t>
            </a:r>
            <a:endParaRPr lang="en-GB" sz="6000" b="1" dirty="0">
              <a:solidFill>
                <a:schemeClr val="bg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7BF17926-7BE0-F923-C073-2A762D95AD5B}"/>
              </a:ext>
            </a:extLst>
          </p:cNvPr>
          <p:cNvSpPr txBox="1"/>
          <p:nvPr/>
        </p:nvSpPr>
        <p:spPr>
          <a:xfrm>
            <a:off x="1962687" y="1361306"/>
            <a:ext cx="7524389" cy="4796185"/>
          </a:xfrm>
          <a:prstGeom prst="rect">
            <a:avLst/>
          </a:prstGeom>
          <a:noFill/>
        </p:spPr>
        <p:txBody>
          <a:bodyPr wrap="square">
            <a:spAutoFit/>
          </a:bodyPr>
          <a:lstStyle/>
          <a:p>
            <a:pPr marL="342900" indent="-342900">
              <a:spcBef>
                <a:spcPts val="1000"/>
              </a:spcBef>
              <a:buFont typeface="Wingdings" pitchFamily="2" charset="2"/>
              <a:buChar char="q"/>
              <a:defRPr/>
            </a:pPr>
            <a:r>
              <a:rPr lang="fr-CA" sz="2400" b="1" dirty="0">
                <a:solidFill>
                  <a:schemeClr val="bg1"/>
                </a:solidFill>
                <a:latin typeface="Times New Roman" panose="02020603050405020304" pitchFamily="18" charset="0"/>
                <a:cs typeface="Times New Roman" panose="02020603050405020304" pitchFamily="18" charset="0"/>
              </a:rPr>
              <a:t> </a:t>
            </a:r>
            <a:r>
              <a:rPr lang="fr-CA" sz="2400" b="1" dirty="0" err="1">
                <a:solidFill>
                  <a:schemeClr val="bg1"/>
                </a:solidFill>
                <a:latin typeface="Times New Roman" panose="02020603050405020304" pitchFamily="18" charset="0"/>
                <a:cs typeface="Times New Roman" panose="02020603050405020304" pitchFamily="18" charset="0"/>
              </a:rPr>
              <a:t>Estimated</a:t>
            </a:r>
            <a:r>
              <a:rPr lang="fr-CA" sz="2400" b="1" dirty="0">
                <a:solidFill>
                  <a:schemeClr val="bg1"/>
                </a:solidFill>
                <a:latin typeface="Times New Roman" panose="02020603050405020304" pitchFamily="18" charset="0"/>
                <a:cs typeface="Times New Roman" panose="02020603050405020304" pitchFamily="18" charset="0"/>
              </a:rPr>
              <a:t> Technologies</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Machine Learning Model - VIT</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Mobile Application - Flutter</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Database - Firebase</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Server - Fast API</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3D Modelling - Blender, Maya, 3ds Max</a:t>
            </a:r>
            <a:endParaRPr lang="fr-CA" sz="2400" b="1" dirty="0">
              <a:solidFill>
                <a:schemeClr val="bg1"/>
              </a:solidFill>
              <a:latin typeface="Times New Roman" panose="02020603050405020304" pitchFamily="18" charset="0"/>
              <a:cs typeface="Times New Roman" panose="02020603050405020304" pitchFamily="18" charset="0"/>
            </a:endParaRPr>
          </a:p>
          <a:p>
            <a:pPr marL="342900" indent="-342900">
              <a:spcBef>
                <a:spcPts val="1000"/>
              </a:spcBef>
              <a:buFont typeface="Wingdings" pitchFamily="2" charset="2"/>
              <a:buChar char="q"/>
              <a:defRPr/>
            </a:pPr>
            <a:r>
              <a:rPr lang="en-GB" sz="2400" dirty="0">
                <a:solidFill>
                  <a:schemeClr val="bg1"/>
                </a:solidFill>
                <a:latin typeface="Times New Roman" panose="02020603050405020304" pitchFamily="18" charset="0"/>
              </a:rPr>
              <a:t>General Environment</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Python</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Google </a:t>
            </a:r>
            <a:r>
              <a:rPr lang="en-US" sz="2400" dirty="0" err="1">
                <a:solidFill>
                  <a:schemeClr val="bg1"/>
                </a:solidFill>
                <a:latin typeface="Times New Roman" panose="02020603050405020304" pitchFamily="18" charset="0"/>
                <a:cs typeface="Times New Roman" panose="02020603050405020304" pitchFamily="18" charset="0"/>
              </a:rPr>
              <a:t>Colab</a:t>
            </a:r>
            <a:endParaRPr lang="en-US" sz="2400" dirty="0">
              <a:solidFill>
                <a:schemeClr val="bg1"/>
              </a:solidFill>
              <a:latin typeface="Times New Roman" panose="02020603050405020304" pitchFamily="18" charset="0"/>
              <a:cs typeface="Times New Roman" panose="02020603050405020304" pitchFamily="18" charset="0"/>
            </a:endParaRP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Gitlab</a:t>
            </a:r>
          </a:p>
          <a:p>
            <a:pPr marL="1257300" lvl="2" indent="-342900">
              <a:spcBef>
                <a:spcPts val="1000"/>
              </a:spcBef>
              <a:buFont typeface="Wingdings" pitchFamily="2" charset="2"/>
              <a:buChar char="q"/>
              <a:defRPr/>
            </a:pPr>
            <a:endParaRPr lang="en-US" sz="2400" dirty="0">
              <a:solidFill>
                <a:schemeClr val="bg1"/>
              </a:solidFill>
              <a:latin typeface="Aptos ExtraBold" panose="020B0004020202020204" pitchFamily="34" charset="0"/>
            </a:endParaRPr>
          </a:p>
        </p:txBody>
      </p:sp>
      <p:grpSp>
        <p:nvGrpSpPr>
          <p:cNvPr id="45" name="Group 44">
            <a:extLst>
              <a:ext uri="{FF2B5EF4-FFF2-40B4-BE49-F238E27FC236}">
                <a16:creationId xmlns:a16="http://schemas.microsoft.com/office/drawing/2014/main" id="{90E695A1-533D-2D34-5E23-82A89E7ADD41}"/>
              </a:ext>
            </a:extLst>
          </p:cNvPr>
          <p:cNvGrpSpPr/>
          <p:nvPr/>
        </p:nvGrpSpPr>
        <p:grpSpPr>
          <a:xfrm>
            <a:off x="-3740" y="6448499"/>
            <a:ext cx="12190249" cy="440681"/>
            <a:chOff x="-3740" y="6448499"/>
            <a:chExt cx="12190249" cy="440681"/>
          </a:xfrm>
        </p:grpSpPr>
        <p:grpSp>
          <p:nvGrpSpPr>
            <p:cNvPr id="46" name="Google Shape;714;p34">
              <a:extLst>
                <a:ext uri="{FF2B5EF4-FFF2-40B4-BE49-F238E27FC236}">
                  <a16:creationId xmlns:a16="http://schemas.microsoft.com/office/drawing/2014/main" id="{84F46358-4B28-D328-B4B9-1E7FC7838295}"/>
                </a:ext>
              </a:extLst>
            </p:cNvPr>
            <p:cNvGrpSpPr/>
            <p:nvPr/>
          </p:nvGrpSpPr>
          <p:grpSpPr>
            <a:xfrm>
              <a:off x="-3740" y="6448499"/>
              <a:ext cx="12190249" cy="409500"/>
              <a:chOff x="25500" y="4672450"/>
              <a:chExt cx="12190249" cy="409500"/>
            </a:xfrm>
          </p:grpSpPr>
          <p:sp>
            <p:nvSpPr>
              <p:cNvPr id="48" name="Google Shape;715;p34">
                <a:extLst>
                  <a:ext uri="{FF2B5EF4-FFF2-40B4-BE49-F238E27FC236}">
                    <a16:creationId xmlns:a16="http://schemas.microsoft.com/office/drawing/2014/main" id="{EDE98990-6B0A-DA3C-D2EF-AF74FEFE8D1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9" name="Google Shape;716;p34">
                <a:extLst>
                  <a:ext uri="{FF2B5EF4-FFF2-40B4-BE49-F238E27FC236}">
                    <a16:creationId xmlns:a16="http://schemas.microsoft.com/office/drawing/2014/main" id="{D6E99A0F-6A99-6F37-4992-829F739E371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50" name="Google Shape;717;p34">
                <a:extLst>
                  <a:ext uri="{FF2B5EF4-FFF2-40B4-BE49-F238E27FC236}">
                    <a16:creationId xmlns:a16="http://schemas.microsoft.com/office/drawing/2014/main" id="{23AD40AB-A709-9D9C-BCAD-B91CFD9DB3DD}"/>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47" name="Google Shape;717;p34">
              <a:extLst>
                <a:ext uri="{FF2B5EF4-FFF2-40B4-BE49-F238E27FC236}">
                  <a16:creationId xmlns:a16="http://schemas.microsoft.com/office/drawing/2014/main" id="{6170D106-D3FC-2F36-B8DB-72EE286DF8F0}"/>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19101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D78DE-04F2-82A3-617C-12D5776CEBA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C841BFB0-4270-AABB-412F-65364848566C}"/>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a:solidFill>
            <a:schemeClr val="accent1">
              <a:lumMod val="60000"/>
              <a:lumOff val="40000"/>
            </a:schemeClr>
          </a:solidFill>
        </p:grpSpPr>
        <p:sp>
          <p:nvSpPr>
            <p:cNvPr id="3" name="Freeform: Shape 31">
              <a:extLst>
                <a:ext uri="{FF2B5EF4-FFF2-40B4-BE49-F238E27FC236}">
                  <a16:creationId xmlns:a16="http://schemas.microsoft.com/office/drawing/2014/main" id="{189FBA24-9DF0-7503-3D70-09BCD0CC91CD}"/>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4" name="Freeform: Shape 29">
              <a:extLst>
                <a:ext uri="{FF2B5EF4-FFF2-40B4-BE49-F238E27FC236}">
                  <a16:creationId xmlns:a16="http://schemas.microsoft.com/office/drawing/2014/main" id="{9072E8A9-D7DD-3119-06AF-83EC1D76F19B}"/>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5" name="Freeform: Shape 27">
              <a:extLst>
                <a:ext uri="{FF2B5EF4-FFF2-40B4-BE49-F238E27FC236}">
                  <a16:creationId xmlns:a16="http://schemas.microsoft.com/office/drawing/2014/main" id="{9DF72508-DF11-D690-1AA9-A8CFF7996CB2}"/>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6" name="Freeform: Shape 25">
              <a:extLst>
                <a:ext uri="{FF2B5EF4-FFF2-40B4-BE49-F238E27FC236}">
                  <a16:creationId xmlns:a16="http://schemas.microsoft.com/office/drawing/2014/main" id="{A8914C7E-2B1A-0B17-E16C-D946464D02D5}"/>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7" name="Freeform: Shape 23">
              <a:extLst>
                <a:ext uri="{FF2B5EF4-FFF2-40B4-BE49-F238E27FC236}">
                  <a16:creationId xmlns:a16="http://schemas.microsoft.com/office/drawing/2014/main" id="{B2013017-E2C8-A7AB-12AD-BCA60FF8CF4F}"/>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6" name="TextBox 15">
            <a:extLst>
              <a:ext uri="{FF2B5EF4-FFF2-40B4-BE49-F238E27FC236}">
                <a16:creationId xmlns:a16="http://schemas.microsoft.com/office/drawing/2014/main" id="{6C51355F-0ED3-A30D-ABA3-15A0A172625F}"/>
              </a:ext>
            </a:extLst>
          </p:cNvPr>
          <p:cNvSpPr txBox="1"/>
          <p:nvPr/>
        </p:nvSpPr>
        <p:spPr>
          <a:xfrm>
            <a:off x="1681779" y="2167877"/>
            <a:ext cx="8828441" cy="2200602"/>
          </a:xfrm>
          <a:prstGeom prst="rect">
            <a:avLst/>
          </a:prstGeom>
          <a:noFill/>
        </p:spPr>
        <p:txBody>
          <a:bodyPr wrap="square" rtlCol="0">
            <a:spAutoFit/>
          </a:bodyPr>
          <a:lstStyle/>
          <a:p>
            <a:pPr algn="ctr" defTabSz="996696">
              <a:spcAft>
                <a:spcPts val="600"/>
              </a:spcAft>
            </a:pPr>
            <a:r>
              <a:rPr lang="en-GB" sz="6600" b="1">
                <a:solidFill>
                  <a:srgbClr val="401918"/>
                </a:solidFill>
                <a:latin typeface="Times New Roman" panose="02020603050405020304" pitchFamily="18" charset="0"/>
                <a:cs typeface="Times New Roman" panose="02020603050405020304" pitchFamily="18" charset="0"/>
              </a:rPr>
              <a:t>Evidence Of Completion</a:t>
            </a:r>
            <a:endParaRPr lang="en-GB" sz="6600" b="1" dirty="0">
              <a:solidFill>
                <a:srgbClr val="401918"/>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C3B73EFB-C197-8264-37DD-03CEF2518C8E}"/>
              </a:ext>
            </a:extLst>
          </p:cNvPr>
          <p:cNvGrpSpPr/>
          <p:nvPr/>
        </p:nvGrpSpPr>
        <p:grpSpPr>
          <a:xfrm>
            <a:off x="1751" y="6417319"/>
            <a:ext cx="12190249" cy="440681"/>
            <a:chOff x="-3740" y="6448499"/>
            <a:chExt cx="12190249" cy="440681"/>
          </a:xfrm>
        </p:grpSpPr>
        <p:grpSp>
          <p:nvGrpSpPr>
            <p:cNvPr id="12" name="Google Shape;714;p34">
              <a:extLst>
                <a:ext uri="{FF2B5EF4-FFF2-40B4-BE49-F238E27FC236}">
                  <a16:creationId xmlns:a16="http://schemas.microsoft.com/office/drawing/2014/main" id="{70390E4C-0AB7-7ED2-2BA4-290408D87C7A}"/>
                </a:ext>
              </a:extLst>
            </p:cNvPr>
            <p:cNvGrpSpPr/>
            <p:nvPr/>
          </p:nvGrpSpPr>
          <p:grpSpPr>
            <a:xfrm>
              <a:off x="-3740" y="6448499"/>
              <a:ext cx="12190249" cy="409500"/>
              <a:chOff x="25500" y="4672450"/>
              <a:chExt cx="12190249" cy="409500"/>
            </a:xfrm>
          </p:grpSpPr>
          <p:sp>
            <p:nvSpPr>
              <p:cNvPr id="14" name="Google Shape;715;p34">
                <a:extLst>
                  <a:ext uri="{FF2B5EF4-FFF2-40B4-BE49-F238E27FC236}">
                    <a16:creationId xmlns:a16="http://schemas.microsoft.com/office/drawing/2014/main" id="{667A6F4A-7DFA-B655-0CF9-8ABC626F48A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 name="Google Shape;716;p34">
                <a:extLst>
                  <a:ext uri="{FF2B5EF4-FFF2-40B4-BE49-F238E27FC236}">
                    <a16:creationId xmlns:a16="http://schemas.microsoft.com/office/drawing/2014/main" id="{EE51D5B6-9502-AFBB-AAB1-EAEB8DF7AD75}"/>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24" name="Google Shape;717;p34">
                <a:extLst>
                  <a:ext uri="{FF2B5EF4-FFF2-40B4-BE49-F238E27FC236}">
                    <a16:creationId xmlns:a16="http://schemas.microsoft.com/office/drawing/2014/main" id="{E1E8E126-8C78-E290-0377-E898A9EDFA7B}"/>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13" name="Google Shape;717;p34">
              <a:extLst>
                <a:ext uri="{FF2B5EF4-FFF2-40B4-BE49-F238E27FC236}">
                  <a16:creationId xmlns:a16="http://schemas.microsoft.com/office/drawing/2014/main" id="{08839DE4-C54A-0F59-5F1B-5253075740BF}"/>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081386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4E6B2-9FA8-833C-50C8-EDBFF5CBC916}"/>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7A28EAA0-D0F0-CD20-617B-031E37FAD829}"/>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EEA9E88E-F17E-9FF3-F860-39F79A87D4F4}"/>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1F289382-FDCB-E258-19B3-859FEF587F4B}"/>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6A2A6F98-C46B-1B07-5001-BF0D17385110}"/>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grpSp>
      <p:sp>
        <p:nvSpPr>
          <p:cNvPr id="19" name="TextBox 18">
            <a:extLst>
              <a:ext uri="{FF2B5EF4-FFF2-40B4-BE49-F238E27FC236}">
                <a16:creationId xmlns:a16="http://schemas.microsoft.com/office/drawing/2014/main" id="{5829AAB4-6E13-8188-F125-B93A0D08114E}"/>
              </a:ext>
            </a:extLst>
          </p:cNvPr>
          <p:cNvSpPr txBox="1"/>
          <p:nvPr/>
        </p:nvSpPr>
        <p:spPr>
          <a:xfrm>
            <a:off x="2656157" y="675945"/>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Data Preprocessing</a:t>
            </a:r>
          </a:p>
        </p:txBody>
      </p:sp>
      <p:grpSp>
        <p:nvGrpSpPr>
          <p:cNvPr id="4" name="Group 3">
            <a:extLst>
              <a:ext uri="{FF2B5EF4-FFF2-40B4-BE49-F238E27FC236}">
                <a16:creationId xmlns:a16="http://schemas.microsoft.com/office/drawing/2014/main" id="{A0839340-A3EB-BC19-969A-29E4F72B719A}"/>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807CA269-F3D6-374C-E695-637B60C96C90}"/>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5E3A805D-9299-32E0-6EB3-889A95CC8CD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A3C004D2-6A6E-8C91-33FD-D03A7A0D94A5}"/>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80A6B1EB-9A6F-5233-8B28-01D661CD67FF}"/>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396B8BB4-3112-C2B1-6835-65A371DBEBC1}"/>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34" name="Group 33">
            <a:extLst>
              <a:ext uri="{FF2B5EF4-FFF2-40B4-BE49-F238E27FC236}">
                <a16:creationId xmlns:a16="http://schemas.microsoft.com/office/drawing/2014/main" id="{32428B95-5E0A-1FAD-D6D3-34602D0E8952}"/>
              </a:ext>
            </a:extLst>
          </p:cNvPr>
          <p:cNvGrpSpPr/>
          <p:nvPr/>
        </p:nvGrpSpPr>
        <p:grpSpPr>
          <a:xfrm>
            <a:off x="664540" y="1761466"/>
            <a:ext cx="10881263" cy="4403537"/>
            <a:chOff x="687690" y="1761466"/>
            <a:chExt cx="10881263" cy="4403537"/>
          </a:xfrm>
        </p:grpSpPr>
        <p:pic>
          <p:nvPicPr>
            <p:cNvPr id="3" name="Picture 2" descr="A screenshot of a computer&#10;&#10;Description automatically generated">
              <a:extLst>
                <a:ext uri="{FF2B5EF4-FFF2-40B4-BE49-F238E27FC236}">
                  <a16:creationId xmlns:a16="http://schemas.microsoft.com/office/drawing/2014/main" id="{E4F8F0A3-1A94-6B1F-FA6F-25DE19A2010F}"/>
                </a:ext>
              </a:extLst>
            </p:cNvPr>
            <p:cNvPicPr>
              <a:picLocks noChangeAspect="1"/>
            </p:cNvPicPr>
            <p:nvPr/>
          </p:nvPicPr>
          <p:blipFill>
            <a:blip r:embed="rId4"/>
            <a:srcRect l="24382" t="51469" r="48252" b="28333"/>
            <a:stretch/>
          </p:blipFill>
          <p:spPr>
            <a:xfrm>
              <a:off x="701048" y="1857508"/>
              <a:ext cx="3149723" cy="1452955"/>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413EBEAA-CA15-E764-A093-30D88780DE9B}"/>
                </a:ext>
              </a:extLst>
            </p:cNvPr>
            <p:cNvPicPr>
              <a:picLocks noChangeAspect="1"/>
            </p:cNvPicPr>
            <p:nvPr/>
          </p:nvPicPr>
          <p:blipFill>
            <a:blip r:embed="rId5"/>
            <a:srcRect l="23103" t="24962" r="36672" b="13559"/>
            <a:stretch/>
          </p:blipFill>
          <p:spPr>
            <a:xfrm>
              <a:off x="3898589" y="1778685"/>
              <a:ext cx="3237126" cy="4349597"/>
            </a:xfrm>
            <a:prstGeom prst="rect">
              <a:avLst/>
            </a:prstGeom>
          </p:spPr>
        </p:pic>
        <p:pic>
          <p:nvPicPr>
            <p:cNvPr id="22" name="Picture 21" descr="A screen shot of a computer&#10;&#10;Description automatically generated">
              <a:extLst>
                <a:ext uri="{FF2B5EF4-FFF2-40B4-BE49-F238E27FC236}">
                  <a16:creationId xmlns:a16="http://schemas.microsoft.com/office/drawing/2014/main" id="{660D910F-7F4D-B53E-CD9C-8C72281A4E04}"/>
                </a:ext>
              </a:extLst>
            </p:cNvPr>
            <p:cNvPicPr>
              <a:picLocks noChangeAspect="1"/>
            </p:cNvPicPr>
            <p:nvPr/>
          </p:nvPicPr>
          <p:blipFill>
            <a:blip r:embed="rId6"/>
            <a:srcRect l="13529" t="29020" r="57549" b="3216"/>
            <a:stretch/>
          </p:blipFill>
          <p:spPr>
            <a:xfrm>
              <a:off x="7186019" y="1761466"/>
              <a:ext cx="2127314" cy="4366816"/>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B2FA6DA8-C8D7-F1DA-0098-A03722690782}"/>
                </a:ext>
              </a:extLst>
            </p:cNvPr>
            <p:cNvPicPr>
              <a:picLocks noChangeAspect="1"/>
            </p:cNvPicPr>
            <p:nvPr/>
          </p:nvPicPr>
          <p:blipFill rotWithShape="1">
            <a:blip r:embed="rId7"/>
            <a:srcRect l="10226" t="38348" r="67150" b="8996"/>
            <a:stretch/>
          </p:blipFill>
          <p:spPr>
            <a:xfrm>
              <a:off x="9363636" y="1776374"/>
              <a:ext cx="2205317" cy="4351908"/>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8B505EEC-D1B7-2E72-A137-7263D6A78E36}"/>
                </a:ext>
              </a:extLst>
            </p:cNvPr>
            <p:cNvPicPr>
              <a:picLocks noChangeAspect="1"/>
            </p:cNvPicPr>
            <p:nvPr/>
          </p:nvPicPr>
          <p:blipFill rotWithShape="1">
            <a:blip r:embed="rId8"/>
            <a:srcRect l="26331" t="58163" r="43436" b="19679"/>
            <a:stretch/>
          </p:blipFill>
          <p:spPr>
            <a:xfrm>
              <a:off x="687690" y="3379749"/>
              <a:ext cx="3146256" cy="1441148"/>
            </a:xfrm>
            <a:prstGeom prst="rect">
              <a:avLst/>
            </a:prstGeom>
          </p:spPr>
        </p:pic>
        <p:pic>
          <p:nvPicPr>
            <p:cNvPr id="33" name="Picture 32" descr="A table with numbers and text&#10;&#10;Description automatically generated">
              <a:extLst>
                <a:ext uri="{FF2B5EF4-FFF2-40B4-BE49-F238E27FC236}">
                  <a16:creationId xmlns:a16="http://schemas.microsoft.com/office/drawing/2014/main" id="{6BA971E1-B7DE-EAD1-6047-E891C03271F1}"/>
                </a:ext>
              </a:extLst>
            </p:cNvPr>
            <p:cNvPicPr>
              <a:picLocks noChangeAspect="1"/>
            </p:cNvPicPr>
            <p:nvPr/>
          </p:nvPicPr>
          <p:blipFill>
            <a:blip r:embed="rId9"/>
            <a:stretch>
              <a:fillRect/>
            </a:stretch>
          </p:blipFill>
          <p:spPr>
            <a:xfrm>
              <a:off x="786058" y="4903436"/>
              <a:ext cx="2979701" cy="1261567"/>
            </a:xfrm>
            <a:prstGeom prst="rect">
              <a:avLst/>
            </a:prstGeom>
            <a:ln>
              <a:solidFill>
                <a:schemeClr val="tx1"/>
              </a:solidFill>
            </a:ln>
          </p:spPr>
        </p:pic>
      </p:grpSp>
    </p:spTree>
    <p:extLst>
      <p:ext uri="{BB962C8B-B14F-4D97-AF65-F5344CB8AC3E}">
        <p14:creationId xmlns:p14="http://schemas.microsoft.com/office/powerpoint/2010/main" val="212589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09CD8-3C7A-179B-8ABE-EF8D0B9B8DF3}"/>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E4B6E9DF-CD86-AF18-5B42-2A9EC40E6A64}"/>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7A22DABC-429F-40F8-8B4A-849E391DBF54}"/>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59203772-17DC-80E0-3E8E-B1EAE0622CD2}"/>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E77EA383-2179-B8B8-1397-F3162A365E94}"/>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EC5E63EB-0BBC-2AEC-8F9E-A8FCC732EFFD}"/>
              </a:ext>
            </a:extLst>
          </p:cNvPr>
          <p:cNvSpPr txBox="1"/>
          <p:nvPr/>
        </p:nvSpPr>
        <p:spPr>
          <a:xfrm>
            <a:off x="2795304" y="710670"/>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Fine-Tune VIT Model</a:t>
            </a:r>
          </a:p>
        </p:txBody>
      </p:sp>
      <p:grpSp>
        <p:nvGrpSpPr>
          <p:cNvPr id="4" name="Group 3">
            <a:extLst>
              <a:ext uri="{FF2B5EF4-FFF2-40B4-BE49-F238E27FC236}">
                <a16:creationId xmlns:a16="http://schemas.microsoft.com/office/drawing/2014/main" id="{5CED22D7-D8CC-6B25-A55C-6F7EC3B5B426}"/>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FBEB49B-E182-B1E9-41B5-A0EA5425CAD7}"/>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E7F25CBE-93AE-0F6F-CB38-A053B104AF7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0E0044DC-C67A-8DCA-C72A-E02C2AC0D35C}"/>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1CE1B292-CB95-9907-B107-7B3DAA36E551}"/>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09BF9423-68DF-4902-DC3A-0A79854A1C1F}"/>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21" name="Group 20">
            <a:extLst>
              <a:ext uri="{FF2B5EF4-FFF2-40B4-BE49-F238E27FC236}">
                <a16:creationId xmlns:a16="http://schemas.microsoft.com/office/drawing/2014/main" id="{33D7D8E8-C380-C6A9-676D-F7D36A4B9115}"/>
              </a:ext>
            </a:extLst>
          </p:cNvPr>
          <p:cNvGrpSpPr/>
          <p:nvPr/>
        </p:nvGrpSpPr>
        <p:grpSpPr>
          <a:xfrm>
            <a:off x="1318384" y="1931722"/>
            <a:ext cx="10026417" cy="3337660"/>
            <a:chOff x="1318384" y="1931722"/>
            <a:chExt cx="10026417" cy="3337660"/>
          </a:xfrm>
        </p:grpSpPr>
        <p:pic>
          <p:nvPicPr>
            <p:cNvPr id="11" name="Picture 10" descr="A screenshot of a computer program&#10;&#10;Description automatically generated">
              <a:extLst>
                <a:ext uri="{FF2B5EF4-FFF2-40B4-BE49-F238E27FC236}">
                  <a16:creationId xmlns:a16="http://schemas.microsoft.com/office/drawing/2014/main" id="{FBE942B8-1EFC-6686-4A08-A111A1F64F19}"/>
                </a:ext>
              </a:extLst>
            </p:cNvPr>
            <p:cNvPicPr>
              <a:picLocks noChangeAspect="1"/>
            </p:cNvPicPr>
            <p:nvPr/>
          </p:nvPicPr>
          <p:blipFill rotWithShape="1">
            <a:blip r:embed="rId4"/>
            <a:srcRect l="26111" t="51469" r="47381" b="26612"/>
            <a:stretch/>
          </p:blipFill>
          <p:spPr>
            <a:xfrm>
              <a:off x="1318384" y="1931722"/>
              <a:ext cx="3033697" cy="1567838"/>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C5FFDBA8-E4A6-8AA9-C40D-0BBB26684DF9}"/>
                </a:ext>
              </a:extLst>
            </p:cNvPr>
            <p:cNvPicPr>
              <a:picLocks noChangeAspect="1"/>
            </p:cNvPicPr>
            <p:nvPr/>
          </p:nvPicPr>
          <p:blipFill rotWithShape="1">
            <a:blip r:embed="rId5"/>
            <a:srcRect l="25763" t="44782" r="18045" b="35077"/>
            <a:stretch/>
          </p:blipFill>
          <p:spPr>
            <a:xfrm>
              <a:off x="4381340" y="1951533"/>
              <a:ext cx="6963461" cy="1559974"/>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36600140-E0F1-9871-2788-2D87C3C35CC5}"/>
                </a:ext>
              </a:extLst>
            </p:cNvPr>
            <p:cNvPicPr>
              <a:picLocks noChangeAspect="1"/>
            </p:cNvPicPr>
            <p:nvPr/>
          </p:nvPicPr>
          <p:blipFill rotWithShape="1">
            <a:blip r:embed="rId6"/>
            <a:srcRect l="25068" t="48833" r="39935" b="36143"/>
            <a:stretch/>
          </p:blipFill>
          <p:spPr>
            <a:xfrm>
              <a:off x="2795304" y="3552109"/>
              <a:ext cx="6400402" cy="1717273"/>
            </a:xfrm>
            <a:prstGeom prst="rect">
              <a:avLst/>
            </a:prstGeom>
          </p:spPr>
        </p:pic>
      </p:grpSp>
    </p:spTree>
    <p:extLst>
      <p:ext uri="{BB962C8B-B14F-4D97-AF65-F5344CB8AC3E}">
        <p14:creationId xmlns:p14="http://schemas.microsoft.com/office/powerpoint/2010/main" val="2480222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C346F-31F7-C4FE-00CA-B475FF129E61}"/>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BF08BB27-FD47-16E8-F89A-0DF4818BE577}"/>
              </a:ext>
            </a:extLst>
          </p:cNvPr>
          <p:cNvGrpSpPr/>
          <p:nvPr/>
        </p:nvGrpSpPr>
        <p:grpSpPr>
          <a:xfrm>
            <a:off x="-4186055" y="0"/>
            <a:ext cx="4934944" cy="6858000"/>
            <a:chOff x="4010497" y="-1"/>
            <a:chExt cx="4934944" cy="6858000"/>
          </a:xfrm>
        </p:grpSpPr>
        <p:grpSp>
          <p:nvGrpSpPr>
            <p:cNvPr id="25" name="Group 24">
              <a:extLst>
                <a:ext uri="{FF2B5EF4-FFF2-40B4-BE49-F238E27FC236}">
                  <a16:creationId xmlns:a16="http://schemas.microsoft.com/office/drawing/2014/main" id="{E03F094A-46DD-8478-3EAE-327B64770E9F}"/>
                </a:ext>
              </a:extLst>
            </p:cNvPr>
            <p:cNvGrpSpPr/>
            <p:nvPr/>
          </p:nvGrpSpPr>
          <p:grpSpPr>
            <a:xfrm>
              <a:off x="4010497" y="-1"/>
              <a:ext cx="4934944" cy="6858000"/>
              <a:chOff x="3995803" y="0"/>
              <a:chExt cx="4924964" cy="6976996"/>
            </a:xfrm>
          </p:grpSpPr>
          <p:sp>
            <p:nvSpPr>
              <p:cNvPr id="26" name="Rectangle 25">
                <a:extLst>
                  <a:ext uri="{FF2B5EF4-FFF2-40B4-BE49-F238E27FC236}">
                    <a16:creationId xmlns:a16="http://schemas.microsoft.com/office/drawing/2014/main" id="{A6E6E1E3-D22E-C30A-BCF8-5EFD7D9C7647}"/>
                  </a:ext>
                </a:extLst>
              </p:cNvPr>
              <p:cNvSpPr/>
              <p:nvPr/>
            </p:nvSpPr>
            <p:spPr>
              <a:xfrm>
                <a:off x="3995803" y="0"/>
                <a:ext cx="4171167" cy="6976996"/>
              </a:xfrm>
              <a:prstGeom prst="rect">
                <a:avLst/>
              </a:prstGeom>
              <a:solidFill>
                <a:schemeClr val="accent1">
                  <a:alpha val="36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LK" dirty="0"/>
              </a:p>
            </p:txBody>
          </p:sp>
          <p:sp>
            <p:nvSpPr>
              <p:cNvPr id="27" name="Text Placeholder 8">
                <a:extLst>
                  <a:ext uri="{FF2B5EF4-FFF2-40B4-BE49-F238E27FC236}">
                    <a16:creationId xmlns:a16="http://schemas.microsoft.com/office/drawing/2014/main" id="{A5F5FFDB-F764-D79B-ED13-7746ECD18DC8}"/>
                  </a:ext>
                </a:extLst>
              </p:cNvPr>
              <p:cNvSpPr txBox="1">
                <a:spLocks/>
              </p:cNvSpPr>
              <p:nvPr/>
            </p:nvSpPr>
            <p:spPr>
              <a:xfrm>
                <a:off x="4407062" y="4019530"/>
                <a:ext cx="3352881" cy="49788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M.S.M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Shazny</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z</a:t>
                </a:r>
                <a:r>
                  <a:rPr lang="en-US" b="1" dirty="0">
                    <a:solidFill>
                      <a:srgbClr val="401918"/>
                    </a:solidFill>
                    <a:latin typeface="Times New Roman" panose="02020603050405020304" pitchFamily="18" charset="0"/>
                    <a:cs typeface="Times New Roman" panose="02020603050405020304" pitchFamily="18" charset="0"/>
                  </a:rPr>
                  <a:t>IT211736322</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29" name="Pentagon 28">
                <a:extLst>
                  <a:ext uri="{FF2B5EF4-FFF2-40B4-BE49-F238E27FC236}">
                    <a16:creationId xmlns:a16="http://schemas.microsoft.com/office/drawing/2014/main" id="{FB892A40-D90A-CF36-348D-B7A9C8BC1431}"/>
                  </a:ext>
                </a:extLst>
              </p:cNvPr>
              <p:cNvSpPr/>
              <p:nvPr/>
            </p:nvSpPr>
            <p:spPr>
              <a:xfrm>
                <a:off x="8131628" y="1304120"/>
                <a:ext cx="789139" cy="438411"/>
              </a:xfrm>
              <a:prstGeom prst="homePlate">
                <a:avLst/>
              </a:prstGeom>
              <a:solidFill>
                <a:schemeClr val="accent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LK"/>
              </a:p>
            </p:txBody>
          </p:sp>
        </p:grpSp>
        <p:pic>
          <p:nvPicPr>
            <p:cNvPr id="3" name="Picture 2" descr="A person standing in a room with computers&#10;&#10;Description automatically generated">
              <a:extLst>
                <a:ext uri="{FF2B5EF4-FFF2-40B4-BE49-F238E27FC236}">
                  <a16:creationId xmlns:a16="http://schemas.microsoft.com/office/drawing/2014/main" id="{33D5ED93-1AA7-F76F-551A-9A0E5B5C3BB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7200"/>
                      </a14:imgEffect>
                    </a14:imgLayer>
                  </a14:imgProps>
                </a:ext>
              </a:extLst>
            </a:blip>
            <a:srcRect l="22255" t="15528" r="30955" b="23292"/>
            <a:stretch/>
          </p:blipFill>
          <p:spPr>
            <a:xfrm>
              <a:off x="4717956" y="920076"/>
              <a:ext cx="2917832" cy="2861361"/>
            </a:xfrm>
            <a:prstGeom prst="ellipse">
              <a:avLst/>
            </a:prstGeom>
            <a:ln>
              <a:noFill/>
            </a:ln>
            <a:effectLst>
              <a:softEdge rad="112500"/>
            </a:effectLst>
          </p:spPr>
        </p:pic>
      </p:grpSp>
      <p:grpSp>
        <p:nvGrpSpPr>
          <p:cNvPr id="20" name="Group 19">
            <a:extLst>
              <a:ext uri="{FF2B5EF4-FFF2-40B4-BE49-F238E27FC236}">
                <a16:creationId xmlns:a16="http://schemas.microsoft.com/office/drawing/2014/main" id="{FE98A623-389A-A8F6-FBB5-5A73EFC900CC}"/>
              </a:ext>
            </a:extLst>
          </p:cNvPr>
          <p:cNvGrpSpPr/>
          <p:nvPr/>
        </p:nvGrpSpPr>
        <p:grpSpPr>
          <a:xfrm>
            <a:off x="-4059471" y="-1"/>
            <a:ext cx="4812608" cy="6858001"/>
            <a:chOff x="-175364" y="-1"/>
            <a:chExt cx="4934944" cy="6976997"/>
          </a:xfrm>
          <a:solidFill>
            <a:schemeClr val="accent1">
              <a:alpha val="36000"/>
            </a:schemeClr>
          </a:solidFill>
        </p:grpSpPr>
        <p:sp>
          <p:nvSpPr>
            <p:cNvPr id="21" name="Rectangle 20">
              <a:extLst>
                <a:ext uri="{FF2B5EF4-FFF2-40B4-BE49-F238E27FC236}">
                  <a16:creationId xmlns:a16="http://schemas.microsoft.com/office/drawing/2014/main" id="{7A19DC9C-DC9E-95E6-1053-DB1C9A24D1D0}"/>
                </a:ext>
              </a:extLst>
            </p:cNvPr>
            <p:cNvSpPr/>
            <p:nvPr/>
          </p:nvSpPr>
          <p:spPr>
            <a:xfrm>
              <a:off x="-175364" y="-1"/>
              <a:ext cx="4171167" cy="6976997"/>
            </a:xfrm>
            <a:prstGeom prst="rect">
              <a:avLst/>
            </a:prstGeom>
            <a:grp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LK" dirty="0"/>
            </a:p>
          </p:txBody>
        </p:sp>
        <p:sp>
          <p:nvSpPr>
            <p:cNvPr id="23" name="Text Placeholder 8">
              <a:extLst>
                <a:ext uri="{FF2B5EF4-FFF2-40B4-BE49-F238E27FC236}">
                  <a16:creationId xmlns:a16="http://schemas.microsoft.com/office/drawing/2014/main" id="{D945D87F-8F23-9920-18A4-72E49A57AC79}"/>
                </a:ext>
              </a:extLst>
            </p:cNvPr>
            <p:cNvSpPr txBox="1">
              <a:spLocks/>
            </p:cNvSpPr>
            <p:nvPr/>
          </p:nvSpPr>
          <p:spPr>
            <a:xfrm>
              <a:off x="657535" y="4019530"/>
              <a:ext cx="2381257"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Saliha Rizan</a:t>
              </a: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IT21311840</a:t>
              </a:r>
            </a:p>
          </p:txBody>
        </p:sp>
        <p:sp>
          <p:nvSpPr>
            <p:cNvPr id="24" name="Pentagon 23">
              <a:extLst>
                <a:ext uri="{FF2B5EF4-FFF2-40B4-BE49-F238E27FC236}">
                  <a16:creationId xmlns:a16="http://schemas.microsoft.com/office/drawing/2014/main" id="{6309C382-50D6-C9D6-196D-595E6B1077A0}"/>
                </a:ext>
              </a:extLst>
            </p:cNvPr>
            <p:cNvSpPr/>
            <p:nvPr/>
          </p:nvSpPr>
          <p:spPr>
            <a:xfrm>
              <a:off x="3970441" y="325152"/>
              <a:ext cx="789139" cy="438411"/>
            </a:xfrm>
            <a:prstGeom prst="homePlate">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LK"/>
            </a:p>
          </p:txBody>
        </p:sp>
        <p:pic>
          <p:nvPicPr>
            <p:cNvPr id="22" name="Picture 21" descr="A person wearing a pink scarf&#10;&#10;Description automatically generated">
              <a:extLst>
                <a:ext uri="{FF2B5EF4-FFF2-40B4-BE49-F238E27FC236}">
                  <a16:creationId xmlns:a16="http://schemas.microsoft.com/office/drawing/2014/main" id="{45D9B75E-D45D-A703-7B94-7C1BF2DB7B5D}"/>
                </a:ext>
              </a:extLst>
            </p:cNvPr>
            <p:cNvPicPr>
              <a:picLocks noChangeAspect="1"/>
            </p:cNvPicPr>
            <p:nvPr/>
          </p:nvPicPr>
          <p:blipFill rotWithShape="1">
            <a:blip r:embed="rId5"/>
            <a:srcRect l="17915" t="8332" r="9679" b="43975"/>
            <a:stretch/>
          </p:blipFill>
          <p:spPr>
            <a:xfrm>
              <a:off x="488302" y="917091"/>
              <a:ext cx="2867332" cy="2834758"/>
            </a:xfrm>
            <a:prstGeom prst="ellipse">
              <a:avLst/>
            </a:prstGeom>
            <a:grpFill/>
            <a:ln>
              <a:noFill/>
            </a:ln>
            <a:effectLst>
              <a:softEdge rad="112500"/>
            </a:effectLst>
          </p:spPr>
        </p:pic>
      </p:grpSp>
      <p:sp>
        <p:nvSpPr>
          <p:cNvPr id="36" name="TextBox 35">
            <a:extLst>
              <a:ext uri="{FF2B5EF4-FFF2-40B4-BE49-F238E27FC236}">
                <a16:creationId xmlns:a16="http://schemas.microsoft.com/office/drawing/2014/main" id="{34D75321-CA2E-0C2F-B626-C27FEC0C2E03}"/>
              </a:ext>
            </a:extLst>
          </p:cNvPr>
          <p:cNvSpPr txBox="1"/>
          <p:nvPr/>
        </p:nvSpPr>
        <p:spPr>
          <a:xfrm>
            <a:off x="2781859" y="1740657"/>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Team Members</a:t>
            </a:r>
          </a:p>
        </p:txBody>
      </p:sp>
      <p:grpSp>
        <p:nvGrpSpPr>
          <p:cNvPr id="8" name="Group 7">
            <a:extLst>
              <a:ext uri="{FF2B5EF4-FFF2-40B4-BE49-F238E27FC236}">
                <a16:creationId xmlns:a16="http://schemas.microsoft.com/office/drawing/2014/main" id="{4EEF766C-47D7-D156-EDE0-81A91C1DC03E}"/>
              </a:ext>
            </a:extLst>
          </p:cNvPr>
          <p:cNvGrpSpPr/>
          <p:nvPr/>
        </p:nvGrpSpPr>
        <p:grpSpPr>
          <a:xfrm>
            <a:off x="-4059471" y="0"/>
            <a:ext cx="4803963" cy="6858001"/>
            <a:chOff x="8195057" y="-2"/>
            <a:chExt cx="4803963" cy="6858001"/>
          </a:xfrm>
        </p:grpSpPr>
        <p:grpSp>
          <p:nvGrpSpPr>
            <p:cNvPr id="30" name="Group 29">
              <a:extLst>
                <a:ext uri="{FF2B5EF4-FFF2-40B4-BE49-F238E27FC236}">
                  <a16:creationId xmlns:a16="http://schemas.microsoft.com/office/drawing/2014/main" id="{1DE370DC-9445-2EC8-9E0A-2C5B76E18C0C}"/>
                </a:ext>
              </a:extLst>
            </p:cNvPr>
            <p:cNvGrpSpPr/>
            <p:nvPr/>
          </p:nvGrpSpPr>
          <p:grpSpPr>
            <a:xfrm>
              <a:off x="8195057" y="-2"/>
              <a:ext cx="4803963" cy="6858001"/>
              <a:chOff x="8166970" y="-1"/>
              <a:chExt cx="4938805" cy="6976995"/>
            </a:xfrm>
            <a:solidFill>
              <a:schemeClr val="accent1">
                <a:alpha val="36000"/>
              </a:schemeClr>
            </a:solidFill>
          </p:grpSpPr>
          <p:sp>
            <p:nvSpPr>
              <p:cNvPr id="32" name="Text Placeholder 8">
                <a:extLst>
                  <a:ext uri="{FF2B5EF4-FFF2-40B4-BE49-F238E27FC236}">
                    <a16:creationId xmlns:a16="http://schemas.microsoft.com/office/drawing/2014/main" id="{AA62D1C9-0C21-C480-45AA-07DC1BAA7AC1}"/>
                  </a:ext>
                </a:extLst>
              </p:cNvPr>
              <p:cNvSpPr txBox="1">
                <a:spLocks/>
              </p:cNvSpPr>
              <p:nvPr/>
            </p:nvSpPr>
            <p:spPr>
              <a:xfrm>
                <a:off x="8639938" y="4019529"/>
                <a:ext cx="3452271"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Z.F.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Sahla</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IT21159558</a:t>
                </a:r>
              </a:p>
            </p:txBody>
          </p:sp>
          <p:sp>
            <p:nvSpPr>
              <p:cNvPr id="34" name="Pentagon 33">
                <a:extLst>
                  <a:ext uri="{FF2B5EF4-FFF2-40B4-BE49-F238E27FC236}">
                    <a16:creationId xmlns:a16="http://schemas.microsoft.com/office/drawing/2014/main" id="{F386C306-EB41-26DD-C779-C17AF05912F4}"/>
                  </a:ext>
                </a:extLst>
              </p:cNvPr>
              <p:cNvSpPr/>
              <p:nvPr/>
            </p:nvSpPr>
            <p:spPr>
              <a:xfrm>
                <a:off x="12316636" y="2149777"/>
                <a:ext cx="789139" cy="438411"/>
              </a:xfrm>
              <a:prstGeom prst="homePlate">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sp>
            <p:nvSpPr>
              <p:cNvPr id="31" name="Rectangle 30">
                <a:extLst>
                  <a:ext uri="{FF2B5EF4-FFF2-40B4-BE49-F238E27FC236}">
                    <a16:creationId xmlns:a16="http://schemas.microsoft.com/office/drawing/2014/main" id="{46FDF1EB-14F3-50A4-36FD-3B78A8FD3DAE}"/>
                  </a:ext>
                </a:extLst>
              </p:cNvPr>
              <p:cNvSpPr/>
              <p:nvPr/>
            </p:nvSpPr>
            <p:spPr>
              <a:xfrm>
                <a:off x="8166970" y="-1"/>
                <a:ext cx="4171167" cy="6976995"/>
              </a:xfrm>
              <a:prstGeom prst="rect">
                <a:avLst/>
              </a:prstGeom>
              <a:grpFill/>
              <a:ln>
                <a:solidFill>
                  <a:srgbClr val="C88E98"/>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grpSp>
        <p:pic>
          <p:nvPicPr>
            <p:cNvPr id="5" name="Picture 4" descr="A person standing in front of a store&#10;&#10;Description automatically generated">
              <a:extLst>
                <a:ext uri="{FF2B5EF4-FFF2-40B4-BE49-F238E27FC236}">
                  <a16:creationId xmlns:a16="http://schemas.microsoft.com/office/drawing/2014/main" id="{14889DEC-798F-E29B-D802-811E58E33D48}"/>
                </a:ext>
              </a:extLst>
            </p:cNvPr>
            <p:cNvPicPr>
              <a:picLocks noChangeAspect="1"/>
            </p:cNvPicPr>
            <p:nvPr/>
          </p:nvPicPr>
          <p:blipFill>
            <a:blip r:embed="rId6"/>
            <a:srcRect l="44661" t="28038" r="8616" b="36920"/>
            <a:stretch/>
          </p:blipFill>
          <p:spPr>
            <a:xfrm>
              <a:off x="8884597" y="920076"/>
              <a:ext cx="2899047" cy="2898978"/>
            </a:xfrm>
            <a:prstGeom prst="ellipse">
              <a:avLst/>
            </a:prstGeom>
            <a:ln>
              <a:noFill/>
            </a:ln>
            <a:effectLst>
              <a:softEdge rad="112500"/>
            </a:effectLst>
          </p:spPr>
        </p:pic>
      </p:grpSp>
      <p:sp>
        <p:nvSpPr>
          <p:cNvPr id="2" name="Subtitle 11" descr="subtitle">
            <a:extLst>
              <a:ext uri="{FF2B5EF4-FFF2-40B4-BE49-F238E27FC236}">
                <a16:creationId xmlns:a16="http://schemas.microsoft.com/office/drawing/2014/main" id="{298C1F07-E479-9537-0D0E-873B574F5761}"/>
              </a:ext>
            </a:extLst>
          </p:cNvPr>
          <p:cNvSpPr>
            <a:spLocks noGrp="1"/>
          </p:cNvSpPr>
          <p:nvPr>
            <p:ph type="subTitle" idx="1"/>
          </p:nvPr>
        </p:nvSpPr>
        <p:spPr>
          <a:xfrm>
            <a:off x="7389079" y="5392401"/>
            <a:ext cx="4178808" cy="521208"/>
          </a:xfrm>
        </p:spPr>
        <p:txBody>
          <a:bodyPr rtlCol="0"/>
          <a:lstStyle/>
          <a:p>
            <a:r>
              <a:rPr lang="en-GB" sz="1800" b="1" dirty="0">
                <a:effectLst/>
                <a:latin typeface="Calibri" panose="020F0502020204030204" pitchFamily="34" charset="0"/>
                <a:ea typeface="DengXian" panose="02010600030101010101" pitchFamily="2" charset="-122"/>
                <a:cs typeface="Mangal" panose="02040503050203030202" pitchFamily="18" charset="0"/>
              </a:rPr>
              <a:t>24-25j-281</a:t>
            </a:r>
            <a:endParaRPr lang="en-LK" sz="1800" dirty="0">
              <a:effectLst/>
              <a:latin typeface="Calibri" panose="020F0502020204030204" pitchFamily="34" charset="0"/>
              <a:ea typeface="DengXian" panose="02010600030101010101" pitchFamily="2" charset="-122"/>
              <a:cs typeface="Mangal" panose="02040503050203030202" pitchFamily="18" charset="0"/>
            </a:endParaRPr>
          </a:p>
        </p:txBody>
      </p:sp>
      <p:grpSp>
        <p:nvGrpSpPr>
          <p:cNvPr id="4" name="Google Shape;714;p34">
            <a:extLst>
              <a:ext uri="{FF2B5EF4-FFF2-40B4-BE49-F238E27FC236}">
                <a16:creationId xmlns:a16="http://schemas.microsoft.com/office/drawing/2014/main" id="{42108434-BF48-DB8B-567C-39BC75116265}"/>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23AAF2F6-A4E4-3D63-A6C7-AA526CED8FC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716;p34">
              <a:extLst>
                <a:ext uri="{FF2B5EF4-FFF2-40B4-BE49-F238E27FC236}">
                  <a16:creationId xmlns:a16="http://schemas.microsoft.com/office/drawing/2014/main" id="{092E3405-176B-1413-43E3-51A9788CD267}"/>
                </a:ext>
              </a:extLst>
            </p:cNvPr>
            <p:cNvPicPr preferRelativeResize="0"/>
            <p:nvPr/>
          </p:nvPicPr>
          <p:blipFill>
            <a:blip r:embed="rId7">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8B36F0E4-467F-5783-9DF1-ECC78DADE6E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latin typeface="Raleway"/>
                  <a:ea typeface="Raleway"/>
                  <a:cs typeface="Raleway"/>
                  <a:sym typeface="Raleway"/>
                </a:rPr>
                <a:t>05.12.2024</a:t>
              </a:r>
              <a:endParaRPr sz="1200" dirty="0">
                <a:latin typeface="Raleway"/>
                <a:ea typeface="Raleway"/>
                <a:cs typeface="Raleway"/>
                <a:sym typeface="Raleway"/>
              </a:endParaRPr>
            </a:p>
          </p:txBody>
        </p:sp>
      </p:grpSp>
      <p:sp>
        <p:nvSpPr>
          <p:cNvPr id="11" name="TextBox 10">
            <a:extLst>
              <a:ext uri="{FF2B5EF4-FFF2-40B4-BE49-F238E27FC236}">
                <a16:creationId xmlns:a16="http://schemas.microsoft.com/office/drawing/2014/main" id="{C8599A1F-D9D0-F21A-FE89-10F9296F6853}"/>
              </a:ext>
            </a:extLst>
          </p:cNvPr>
          <p:cNvSpPr txBox="1"/>
          <p:nvPr/>
        </p:nvSpPr>
        <p:spPr>
          <a:xfrm>
            <a:off x="3285795" y="3075792"/>
            <a:ext cx="6192688" cy="1224135"/>
          </a:xfrm>
          <a:prstGeom prst="rect">
            <a:avLst/>
          </a:prstGeom>
        </p:spPr>
        <p:txBody>
          <a:bodyPr vert="horz" lIns="91440" tIns="45720" rIns="91440" bIns="45720" rtlCol="0">
            <a:noAutofit/>
          </a:bodyPr>
          <a:lstStyle/>
          <a:p>
            <a:pPr marL="285750" indent="-285750">
              <a:spcBef>
                <a:spcPct val="20000"/>
              </a:spcBef>
              <a:buFont typeface="Wingdings" pitchFamily="2" charset="2"/>
              <a:buChar char="v"/>
            </a:pPr>
            <a:endParaRPr lang="en-GB" dirty="0">
              <a:effectLst/>
              <a:highlight>
                <a:srgbClr val="FFFFFF"/>
              </a:highligh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3420C1E-B9C0-97F5-2C4A-81846E3B092C}"/>
              </a:ext>
            </a:extLst>
          </p:cNvPr>
          <p:cNvSpPr txBox="1"/>
          <p:nvPr/>
        </p:nvSpPr>
        <p:spPr>
          <a:xfrm>
            <a:off x="242454" y="4795593"/>
            <a:ext cx="8188036" cy="1034129"/>
          </a:xfrm>
          <a:prstGeom prst="rect">
            <a:avLst/>
          </a:prstGeom>
          <a:noFill/>
        </p:spPr>
        <p:txBody>
          <a:bodyPr wrap="square">
            <a:spAutoFit/>
          </a:bodyPr>
          <a:lstStyle/>
          <a:p>
            <a:pPr marL="285750" indent="-285750">
              <a:spcBef>
                <a:spcPct val="20000"/>
              </a:spcBef>
              <a:buFont typeface="Wingdings" pitchFamily="2" charset="2"/>
              <a:buChar char="v"/>
            </a:pPr>
            <a:r>
              <a:rPr lang="en-US" b="1" kern="1200" dirty="0">
                <a:solidFill>
                  <a:srgbClr val="401918"/>
                </a:solidFill>
                <a:latin typeface="Times New Roman" panose="02020603050405020304" pitchFamily="18" charset="0"/>
                <a:cs typeface="Times New Roman" panose="02020603050405020304" pitchFamily="18" charset="0"/>
              </a:rPr>
              <a:t>Supervisor – </a:t>
            </a:r>
            <a:r>
              <a:rPr lang="en-US" kern="1200" dirty="0">
                <a:solidFill>
                  <a:srgbClr val="401918"/>
                </a:solidFill>
                <a:latin typeface="Times New Roman" panose="02020603050405020304" pitchFamily="18" charset="0"/>
                <a:cs typeface="Times New Roman" panose="02020603050405020304" pitchFamily="18" charset="0"/>
              </a:rPr>
              <a:t>Ms. </a:t>
            </a:r>
            <a:r>
              <a:rPr lang="en-US" kern="1200" dirty="0" err="1">
                <a:solidFill>
                  <a:srgbClr val="401918"/>
                </a:solidFill>
                <a:latin typeface="Times New Roman" panose="02020603050405020304" pitchFamily="18" charset="0"/>
                <a:cs typeface="Times New Roman" panose="02020603050405020304" pitchFamily="18" charset="0"/>
              </a:rPr>
              <a:t>Thamali</a:t>
            </a:r>
            <a:r>
              <a:rPr lang="en-US" kern="1200" dirty="0">
                <a:solidFill>
                  <a:srgbClr val="401918"/>
                </a:solidFill>
                <a:latin typeface="Times New Roman" panose="02020603050405020304" pitchFamily="18" charset="0"/>
                <a:cs typeface="Times New Roman" panose="02020603050405020304" pitchFamily="18" charset="0"/>
              </a:rPr>
              <a:t> </a:t>
            </a:r>
            <a:r>
              <a:rPr lang="en-GB" sz="1800" dirty="0" err="1">
                <a:solidFill>
                  <a:srgbClr val="401918"/>
                </a:solidFill>
                <a:effectLst/>
                <a:highlight>
                  <a:srgbClr val="FFFFFF"/>
                </a:highlight>
                <a:latin typeface="Times New Roman" panose="02020603050405020304" pitchFamily="18" charset="0"/>
                <a:cs typeface="Times New Roman" panose="02020603050405020304" pitchFamily="18" charset="0"/>
              </a:rPr>
              <a:t>Kelegama</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 </a:t>
            </a:r>
            <a:endParaRPr lang="en-US" kern="1200" dirty="0">
              <a:solidFill>
                <a:srgbClr val="401918"/>
              </a:solidFill>
              <a:latin typeface="Times New Roman" panose="02020603050405020304" pitchFamily="18" charset="0"/>
              <a:cs typeface="Times New Roman" panose="02020603050405020304" pitchFamily="18" charset="0"/>
            </a:endParaRPr>
          </a:p>
          <a:p>
            <a:pPr marL="285750" indent="-285750">
              <a:spcBef>
                <a:spcPct val="20000"/>
              </a:spcBef>
              <a:buFont typeface="Wingdings" pitchFamily="2" charset="2"/>
              <a:buChar char="v"/>
            </a:pPr>
            <a:r>
              <a:rPr lang="en-US" b="1" kern="1200" dirty="0">
                <a:solidFill>
                  <a:srgbClr val="401918"/>
                </a:solidFill>
                <a:latin typeface="Times New Roman" panose="02020603050405020304" pitchFamily="18" charset="0"/>
                <a:cs typeface="Times New Roman" panose="02020603050405020304" pitchFamily="18" charset="0"/>
              </a:rPr>
              <a:t>Co- Supervisor – </a:t>
            </a:r>
            <a:r>
              <a:rPr lang="en-US" kern="1200" dirty="0">
                <a:solidFill>
                  <a:srgbClr val="401918"/>
                </a:solidFill>
                <a:latin typeface="Times New Roman" panose="02020603050405020304" pitchFamily="18" charset="0"/>
                <a:cs typeface="Times New Roman" panose="02020603050405020304" pitchFamily="18" charset="0"/>
              </a:rPr>
              <a:t>Ms. </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Vindhya </a:t>
            </a:r>
            <a:r>
              <a:rPr lang="en-GB" sz="1800" dirty="0" err="1">
                <a:solidFill>
                  <a:srgbClr val="401918"/>
                </a:solidFill>
                <a:effectLst/>
                <a:highlight>
                  <a:srgbClr val="FFFFFF"/>
                </a:highlight>
                <a:latin typeface="Times New Roman" panose="02020603050405020304" pitchFamily="18" charset="0"/>
                <a:cs typeface="Times New Roman" panose="02020603050405020304" pitchFamily="18" charset="0"/>
              </a:rPr>
              <a:t>Kalapuge</a:t>
            </a:r>
            <a:endPar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endParaRPr>
          </a:p>
          <a:p>
            <a:pPr marL="285750" indent="-285750">
              <a:spcBef>
                <a:spcPct val="20000"/>
              </a:spcBef>
              <a:buFont typeface="Wingdings" pitchFamily="2" charset="2"/>
              <a:buChar char="v"/>
            </a:pPr>
            <a:r>
              <a:rPr lang="en-GB" b="1" dirty="0">
                <a:solidFill>
                  <a:srgbClr val="401918"/>
                </a:solidFill>
                <a:highlight>
                  <a:srgbClr val="FFFFFF"/>
                </a:highlight>
                <a:latin typeface="Times New Roman" panose="02020603050405020304" pitchFamily="18" charset="0"/>
                <a:cs typeface="Times New Roman" panose="02020603050405020304" pitchFamily="18" charset="0"/>
              </a:rPr>
              <a:t>External Supervisor </a:t>
            </a:r>
            <a:r>
              <a:rPr lang="en-GB" dirty="0">
                <a:solidFill>
                  <a:srgbClr val="401918"/>
                </a:solidFill>
                <a:highlight>
                  <a:srgbClr val="FFFFFF"/>
                </a:highlight>
                <a:latin typeface="Times New Roman" panose="02020603050405020304" pitchFamily="18" charset="0"/>
                <a:cs typeface="Times New Roman" panose="02020603050405020304" pitchFamily="18" charset="0"/>
              </a:rPr>
              <a:t>– Ms. </a:t>
            </a:r>
            <a:r>
              <a:rPr lang="en-GB" sz="1800" dirty="0">
                <a:solidFill>
                  <a:srgbClr val="401918"/>
                </a:solidFill>
                <a:effectLst/>
                <a:highlight>
                  <a:srgbClr val="FFFFFF"/>
                </a:highlight>
                <a:latin typeface="Calibri" panose="020F0502020204030204" pitchFamily="34" charset="0"/>
              </a:rPr>
              <a:t>Fathima Roshan </a:t>
            </a:r>
            <a:r>
              <a:rPr lang="en-GB" sz="1800" dirty="0" err="1">
                <a:solidFill>
                  <a:srgbClr val="401918"/>
                </a:solidFill>
                <a:effectLst/>
                <a:highlight>
                  <a:srgbClr val="FFFFFF"/>
                </a:highlight>
                <a:latin typeface="Calibri" panose="020F0502020204030204" pitchFamily="34" charset="0"/>
              </a:rPr>
              <a:t>Shafeedha</a:t>
            </a:r>
            <a:r>
              <a:rPr lang="en-GB" sz="1800" dirty="0">
                <a:solidFill>
                  <a:srgbClr val="401918"/>
                </a:solidFill>
                <a:effectLst/>
                <a:highlight>
                  <a:srgbClr val="FFFFFF"/>
                </a:highlight>
                <a:latin typeface="Calibri" panose="020F0502020204030204" pitchFamily="34" charset="0"/>
              </a:rPr>
              <a:t> </a:t>
            </a:r>
            <a:r>
              <a:rPr lang="en-GB" dirty="0">
                <a:solidFill>
                  <a:srgbClr val="401918"/>
                </a:solidFill>
                <a:highlight>
                  <a:srgbClr val="FFFFFF"/>
                </a:highlight>
              </a:rPr>
              <a:t>Rizan</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 </a:t>
            </a:r>
            <a:endParaRPr lang="en-GB" dirty="0">
              <a:solidFill>
                <a:srgbClr val="401918"/>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6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69992-C5A1-46C5-CC8A-C27976DF1ACE}"/>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B90BF3FC-F06F-57F9-EA97-8C3BDA04126A}"/>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D6B63DA5-2C8C-C7A7-E1C4-639295590962}"/>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0B0714CE-7FF3-7FDB-44BE-B3959E46DFD4}"/>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FCE6D42B-E0A9-8B51-7A80-779EA1F9B3C9}"/>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6E6513D0-9167-A9FE-327B-D617C77C953C}"/>
              </a:ext>
            </a:extLst>
          </p:cNvPr>
          <p:cNvSpPr txBox="1"/>
          <p:nvPr/>
        </p:nvSpPr>
        <p:spPr>
          <a:xfrm>
            <a:off x="1695315" y="1079420"/>
            <a:ext cx="880136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Model Building &amp; Training</a:t>
            </a:r>
          </a:p>
        </p:txBody>
      </p:sp>
      <p:grpSp>
        <p:nvGrpSpPr>
          <p:cNvPr id="4" name="Group 3">
            <a:extLst>
              <a:ext uri="{FF2B5EF4-FFF2-40B4-BE49-F238E27FC236}">
                <a16:creationId xmlns:a16="http://schemas.microsoft.com/office/drawing/2014/main" id="{FEE6D729-06BC-5871-4CDC-DB8BABEF431C}"/>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F993B778-5269-1F5A-EA37-182DA361A4BF}"/>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F0644C02-BFFF-3F42-A367-8475874C860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1B71D308-1019-1BA9-5F3D-9D109F326FBE}"/>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006EF232-E72A-1B20-A415-65785FC9657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8032B216-D6F7-E9F7-6BA8-27973024A277}"/>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3" name="Picture 2" descr="A screenshot of a computer program&#10;&#10;Description automatically generated">
            <a:extLst>
              <a:ext uri="{FF2B5EF4-FFF2-40B4-BE49-F238E27FC236}">
                <a16:creationId xmlns:a16="http://schemas.microsoft.com/office/drawing/2014/main" id="{6C49F998-534D-ADD7-BE68-BD34B5138B1C}"/>
              </a:ext>
            </a:extLst>
          </p:cNvPr>
          <p:cNvPicPr>
            <a:picLocks noChangeAspect="1"/>
          </p:cNvPicPr>
          <p:nvPr/>
        </p:nvPicPr>
        <p:blipFill rotWithShape="1">
          <a:blip r:embed="rId4"/>
          <a:srcRect l="24465" t="54879" r="41612" b="19579"/>
          <a:stretch/>
        </p:blipFill>
        <p:spPr>
          <a:xfrm>
            <a:off x="1037268" y="2599973"/>
            <a:ext cx="4595473" cy="2162637"/>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823DD09E-E97B-8199-4505-815549DA084C}"/>
              </a:ext>
            </a:extLst>
          </p:cNvPr>
          <p:cNvPicPr>
            <a:picLocks noChangeAspect="1"/>
          </p:cNvPicPr>
          <p:nvPr/>
        </p:nvPicPr>
        <p:blipFill rotWithShape="1">
          <a:blip r:embed="rId5"/>
          <a:srcRect l="24122" t="25479" r="41849" b="30400"/>
          <a:stretch/>
        </p:blipFill>
        <p:spPr>
          <a:xfrm>
            <a:off x="5693355" y="2609661"/>
            <a:ext cx="2631984" cy="213284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15C4077-0F5B-2FFA-7B4B-3F292382BF60}"/>
              </a:ext>
            </a:extLst>
          </p:cNvPr>
          <p:cNvPicPr>
            <a:picLocks noChangeAspect="1"/>
          </p:cNvPicPr>
          <p:nvPr/>
        </p:nvPicPr>
        <p:blipFill rotWithShape="1">
          <a:blip r:embed="rId6"/>
          <a:srcRect l="28035" t="26501" r="49988" b="47130"/>
          <a:stretch/>
        </p:blipFill>
        <p:spPr>
          <a:xfrm>
            <a:off x="8428999" y="2629763"/>
            <a:ext cx="2844095" cy="2132848"/>
          </a:xfrm>
          <a:prstGeom prst="rect">
            <a:avLst/>
          </a:prstGeom>
        </p:spPr>
      </p:pic>
    </p:spTree>
    <p:extLst>
      <p:ext uri="{BB962C8B-B14F-4D97-AF65-F5344CB8AC3E}">
        <p14:creationId xmlns:p14="http://schemas.microsoft.com/office/powerpoint/2010/main" val="1105619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6C55A-5042-2CBE-7DC3-63ECC47F3A69}"/>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E11118F-9BDA-6598-F262-D7A6124878B0}"/>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F5A4EFFB-890A-4B71-939E-75508536092D}"/>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2AE29B44-F84E-55FB-44EE-DB527B6CC1E0}"/>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714ECC3A-61D1-E7D2-C661-0ED8657BEC04}"/>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21D61FDB-EFC9-A3A2-1B5C-9B9467DB8304}"/>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Accuracy</a:t>
            </a:r>
          </a:p>
        </p:txBody>
      </p:sp>
      <p:grpSp>
        <p:nvGrpSpPr>
          <p:cNvPr id="4" name="Group 3">
            <a:extLst>
              <a:ext uri="{FF2B5EF4-FFF2-40B4-BE49-F238E27FC236}">
                <a16:creationId xmlns:a16="http://schemas.microsoft.com/office/drawing/2014/main" id="{91AAB42D-0DF1-E2A9-8FEA-5A12A628F3D3}"/>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EF86C8F-18C2-9493-40D4-909DCD8BCDEC}"/>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91ECE3AA-1580-9FA7-5880-3A6F66B17282}"/>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BD16432E-B405-CF5D-A242-C70BA980E48F}"/>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F6EE48F1-5646-D1B8-32D4-C61105FF97E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96D586CB-771E-953E-3B93-55104A2D43B4}"/>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44" name="Group 43">
            <a:extLst>
              <a:ext uri="{FF2B5EF4-FFF2-40B4-BE49-F238E27FC236}">
                <a16:creationId xmlns:a16="http://schemas.microsoft.com/office/drawing/2014/main" id="{BCD63BC6-4DF7-6814-DEDD-CE0BD05879E9}"/>
              </a:ext>
            </a:extLst>
          </p:cNvPr>
          <p:cNvGrpSpPr/>
          <p:nvPr/>
        </p:nvGrpSpPr>
        <p:grpSpPr>
          <a:xfrm>
            <a:off x="1018571" y="1923841"/>
            <a:ext cx="10154858" cy="3758174"/>
            <a:chOff x="1018571" y="1923841"/>
            <a:chExt cx="10154858" cy="3758174"/>
          </a:xfrm>
        </p:grpSpPr>
        <p:pic>
          <p:nvPicPr>
            <p:cNvPr id="33" name="Picture 32" descr="A black and white screen with white text&#10;&#10;Description automatically generated">
              <a:extLst>
                <a:ext uri="{FF2B5EF4-FFF2-40B4-BE49-F238E27FC236}">
                  <a16:creationId xmlns:a16="http://schemas.microsoft.com/office/drawing/2014/main" id="{CEA4891E-4DEE-C4B8-5E98-36C735D1B13D}"/>
                </a:ext>
              </a:extLst>
            </p:cNvPr>
            <p:cNvPicPr>
              <a:picLocks noChangeAspect="1"/>
            </p:cNvPicPr>
            <p:nvPr/>
          </p:nvPicPr>
          <p:blipFill>
            <a:blip r:embed="rId4"/>
            <a:srcRect b="42233"/>
            <a:stretch/>
          </p:blipFill>
          <p:spPr>
            <a:xfrm>
              <a:off x="7515829" y="2003765"/>
              <a:ext cx="3657600" cy="550234"/>
            </a:xfrm>
            <a:prstGeom prst="rect">
              <a:avLst/>
            </a:prstGeom>
          </p:spPr>
        </p:pic>
        <p:pic>
          <p:nvPicPr>
            <p:cNvPr id="35" name="Picture 34" descr="A graph of a graph&#10;&#10;Description automatically generated with medium confidence">
              <a:extLst>
                <a:ext uri="{FF2B5EF4-FFF2-40B4-BE49-F238E27FC236}">
                  <a16:creationId xmlns:a16="http://schemas.microsoft.com/office/drawing/2014/main" id="{70ED925F-EFC0-B7E2-C703-10994ECE1837}"/>
                </a:ext>
              </a:extLst>
            </p:cNvPr>
            <p:cNvPicPr>
              <a:picLocks noChangeAspect="1"/>
            </p:cNvPicPr>
            <p:nvPr/>
          </p:nvPicPr>
          <p:blipFill>
            <a:blip r:embed="rId5"/>
            <a:srcRect b="16041"/>
            <a:stretch/>
          </p:blipFill>
          <p:spPr>
            <a:xfrm>
              <a:off x="3665314" y="1923841"/>
              <a:ext cx="3742293" cy="3368721"/>
            </a:xfrm>
            <a:prstGeom prst="rect">
              <a:avLst/>
            </a:prstGeom>
          </p:spPr>
        </p:pic>
        <p:grpSp>
          <p:nvGrpSpPr>
            <p:cNvPr id="40" name="Group 39">
              <a:extLst>
                <a:ext uri="{FF2B5EF4-FFF2-40B4-BE49-F238E27FC236}">
                  <a16:creationId xmlns:a16="http://schemas.microsoft.com/office/drawing/2014/main" id="{DF288FA1-8144-F433-C8FD-A6EEC765DA82}"/>
                </a:ext>
              </a:extLst>
            </p:cNvPr>
            <p:cNvGrpSpPr/>
            <p:nvPr/>
          </p:nvGrpSpPr>
          <p:grpSpPr>
            <a:xfrm>
              <a:off x="1018571" y="1923841"/>
              <a:ext cx="2515765" cy="3758174"/>
              <a:chOff x="1018572" y="1923841"/>
              <a:chExt cx="2074418" cy="3256852"/>
            </a:xfrm>
          </p:grpSpPr>
          <p:pic>
            <p:nvPicPr>
              <p:cNvPr id="37" name="Picture 36" descr="A screenshot of a graph&#10;&#10;Description automatically generated">
                <a:extLst>
                  <a:ext uri="{FF2B5EF4-FFF2-40B4-BE49-F238E27FC236}">
                    <a16:creationId xmlns:a16="http://schemas.microsoft.com/office/drawing/2014/main" id="{A4E88E32-76EA-6A91-2502-0797A9BF9803}"/>
                  </a:ext>
                </a:extLst>
              </p:cNvPr>
              <p:cNvPicPr>
                <a:picLocks noChangeAspect="1"/>
              </p:cNvPicPr>
              <p:nvPr/>
            </p:nvPicPr>
            <p:blipFill>
              <a:blip r:embed="rId6"/>
              <a:srcRect l="1812" r="17326" b="12263"/>
              <a:stretch/>
            </p:blipFill>
            <p:spPr>
              <a:xfrm>
                <a:off x="1018572" y="1923841"/>
                <a:ext cx="2074418" cy="2919350"/>
              </a:xfrm>
              <a:prstGeom prst="rect">
                <a:avLst/>
              </a:prstGeom>
            </p:spPr>
          </p:pic>
          <p:sp>
            <p:nvSpPr>
              <p:cNvPr id="39" name="TextBox 38">
                <a:extLst>
                  <a:ext uri="{FF2B5EF4-FFF2-40B4-BE49-F238E27FC236}">
                    <a16:creationId xmlns:a16="http://schemas.microsoft.com/office/drawing/2014/main" id="{7D0CF42E-B022-9DD4-4A36-232BFD8A7DBC}"/>
                  </a:ext>
                </a:extLst>
              </p:cNvPr>
              <p:cNvSpPr txBox="1"/>
              <p:nvPr/>
            </p:nvSpPr>
            <p:spPr>
              <a:xfrm>
                <a:off x="1415799" y="4811361"/>
                <a:ext cx="1509531" cy="369332"/>
              </a:xfrm>
              <a:prstGeom prst="rect">
                <a:avLst/>
              </a:prstGeom>
              <a:noFill/>
            </p:spPr>
            <p:txBody>
              <a:bodyPr wrap="square">
                <a:spAutoFit/>
              </a:bodyPr>
              <a:lstStyle/>
              <a:p>
                <a:r>
                  <a:rPr lang="en-LK" b="1" dirty="0">
                    <a:solidFill>
                      <a:srgbClr val="401918"/>
                    </a:solidFill>
                    <a:latin typeface="Times New Roman" panose="02020603050405020304" pitchFamily="18" charset="0"/>
                    <a:cs typeface="Times New Roman" panose="02020603050405020304" pitchFamily="18" charset="0"/>
                  </a:rPr>
                  <a:t>Evaluation</a:t>
                </a:r>
              </a:p>
            </p:txBody>
          </p:sp>
        </p:grpSp>
        <p:sp>
          <p:nvSpPr>
            <p:cNvPr id="42" name="TextBox 41">
              <a:extLst>
                <a:ext uri="{FF2B5EF4-FFF2-40B4-BE49-F238E27FC236}">
                  <a16:creationId xmlns:a16="http://schemas.microsoft.com/office/drawing/2014/main" id="{240A6729-E36F-DC72-38FC-218B0D553BE8}"/>
                </a:ext>
              </a:extLst>
            </p:cNvPr>
            <p:cNvSpPr txBox="1"/>
            <p:nvPr/>
          </p:nvSpPr>
          <p:spPr>
            <a:xfrm>
              <a:off x="4389700" y="5306472"/>
              <a:ext cx="1976377" cy="369332"/>
            </a:xfrm>
            <a:prstGeom prst="rect">
              <a:avLst/>
            </a:prstGeom>
            <a:noFill/>
          </p:spPr>
          <p:txBody>
            <a:bodyPr wrap="square">
              <a:spAutoFit/>
            </a:bodyPr>
            <a:lstStyle/>
            <a:p>
              <a:r>
                <a:rPr lang="en-LK" b="1" dirty="0">
                  <a:solidFill>
                    <a:srgbClr val="401918"/>
                  </a:solidFill>
                  <a:latin typeface="Times New Roman" panose="02020603050405020304" pitchFamily="18" charset="0"/>
                  <a:cs typeface="Times New Roman" panose="02020603050405020304" pitchFamily="18" charset="0"/>
                </a:rPr>
                <a:t>Confusion Matrix</a:t>
              </a:r>
            </a:p>
          </p:txBody>
        </p:sp>
        <p:sp>
          <p:nvSpPr>
            <p:cNvPr id="43" name="TextBox 42">
              <a:extLst>
                <a:ext uri="{FF2B5EF4-FFF2-40B4-BE49-F238E27FC236}">
                  <a16:creationId xmlns:a16="http://schemas.microsoft.com/office/drawing/2014/main" id="{7E7E8BA6-E958-EDF2-821D-2236E97CBBE5}"/>
                </a:ext>
              </a:extLst>
            </p:cNvPr>
            <p:cNvSpPr txBox="1"/>
            <p:nvPr/>
          </p:nvSpPr>
          <p:spPr>
            <a:xfrm>
              <a:off x="8187613" y="2553999"/>
              <a:ext cx="2412962" cy="369332"/>
            </a:xfrm>
            <a:prstGeom prst="rect">
              <a:avLst/>
            </a:prstGeom>
            <a:noFill/>
          </p:spPr>
          <p:txBody>
            <a:bodyPr wrap="square">
              <a:spAutoFit/>
            </a:bodyPr>
            <a:lstStyle/>
            <a:p>
              <a:r>
                <a:rPr lang="en-LK" b="1" dirty="0">
                  <a:solidFill>
                    <a:srgbClr val="401918"/>
                  </a:solidFill>
                  <a:latin typeface="Times New Roman" panose="02020603050405020304" pitchFamily="18" charset="0"/>
                  <a:cs typeface="Times New Roman" panose="02020603050405020304" pitchFamily="18" charset="0"/>
                </a:rPr>
                <a:t>Classification Report</a:t>
              </a:r>
            </a:p>
          </p:txBody>
        </p:sp>
      </p:grpSp>
    </p:spTree>
    <p:extLst>
      <p:ext uri="{BB962C8B-B14F-4D97-AF65-F5344CB8AC3E}">
        <p14:creationId xmlns:p14="http://schemas.microsoft.com/office/powerpoint/2010/main" val="30791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83A6-6AD8-CA10-1E78-4073A930BFFB}"/>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85E9A087-CF9E-D024-8725-1A17C5DB06BF}"/>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AF400AA5-6103-537D-7816-4245EBA5F16C}"/>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0EF3687C-E984-AF5A-316A-B25D46D9C559}"/>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FB14E034-A2C3-1A31-85CB-98EEE6F10EA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6227E903-232B-8F4B-C698-18BCCD33D732}"/>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Prediction</a:t>
            </a:r>
          </a:p>
        </p:txBody>
      </p:sp>
      <p:grpSp>
        <p:nvGrpSpPr>
          <p:cNvPr id="4" name="Group 3">
            <a:extLst>
              <a:ext uri="{FF2B5EF4-FFF2-40B4-BE49-F238E27FC236}">
                <a16:creationId xmlns:a16="http://schemas.microsoft.com/office/drawing/2014/main" id="{FF18DD04-BC40-BE1A-8135-703A1784E43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8F7ED0E8-C186-86A5-6B66-72CA18CB03B3}"/>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3798167C-44D1-2788-30DA-4D579C14284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5F6EE4DB-AE03-3725-BEA4-7D02C6D88E67}"/>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398BBE41-44C9-0A45-383F-D7FF3B9DDD2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D41B89C6-B71A-195B-1B9D-75A6A0EB56BB}"/>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3" name="Picture 2" descr="A screen shot of a computer&#10;&#10;Description automatically generated">
            <a:extLst>
              <a:ext uri="{FF2B5EF4-FFF2-40B4-BE49-F238E27FC236}">
                <a16:creationId xmlns:a16="http://schemas.microsoft.com/office/drawing/2014/main" id="{E644CB16-579F-AE10-A687-4CAFC1F4FDE8}"/>
              </a:ext>
            </a:extLst>
          </p:cNvPr>
          <p:cNvPicPr>
            <a:picLocks noChangeAspect="1"/>
          </p:cNvPicPr>
          <p:nvPr/>
        </p:nvPicPr>
        <p:blipFill rotWithShape="1">
          <a:blip r:embed="rId4"/>
          <a:srcRect l="27723" t="48072" r="26579" b="8462"/>
          <a:stretch/>
        </p:blipFill>
        <p:spPr>
          <a:xfrm>
            <a:off x="707528" y="1915151"/>
            <a:ext cx="4055858" cy="2411173"/>
          </a:xfrm>
          <a:prstGeom prst="rect">
            <a:avLst/>
          </a:prstGeom>
        </p:spPr>
      </p:pic>
      <p:pic>
        <p:nvPicPr>
          <p:cNvPr id="15" name="Picture 14" descr="A screen shot of a hand&#10;&#10;Description automatically generated">
            <a:extLst>
              <a:ext uri="{FF2B5EF4-FFF2-40B4-BE49-F238E27FC236}">
                <a16:creationId xmlns:a16="http://schemas.microsoft.com/office/drawing/2014/main" id="{57182BF5-37F3-2AC4-BC35-12E690B7AC61}"/>
              </a:ext>
            </a:extLst>
          </p:cNvPr>
          <p:cNvPicPr>
            <a:picLocks noChangeAspect="1"/>
          </p:cNvPicPr>
          <p:nvPr/>
        </p:nvPicPr>
        <p:blipFill rotWithShape="1">
          <a:blip r:embed="rId5"/>
          <a:srcRect l="27386" t="22115" r="28200" b="6566"/>
          <a:stretch/>
        </p:blipFill>
        <p:spPr>
          <a:xfrm>
            <a:off x="4788170" y="1915151"/>
            <a:ext cx="3452037" cy="3464505"/>
          </a:xfrm>
          <a:prstGeom prst="rect">
            <a:avLst/>
          </a:prstGeom>
        </p:spPr>
      </p:pic>
      <p:pic>
        <p:nvPicPr>
          <p:cNvPr id="17" name="Picture 16" descr="A screen shot of a hand pointing up&#10;&#10;Description automatically generated">
            <a:extLst>
              <a:ext uri="{FF2B5EF4-FFF2-40B4-BE49-F238E27FC236}">
                <a16:creationId xmlns:a16="http://schemas.microsoft.com/office/drawing/2014/main" id="{E2B6287C-9233-770B-4932-431BFBCC4750}"/>
              </a:ext>
            </a:extLst>
          </p:cNvPr>
          <p:cNvPicPr>
            <a:picLocks noChangeAspect="1"/>
          </p:cNvPicPr>
          <p:nvPr/>
        </p:nvPicPr>
        <p:blipFill rotWithShape="1">
          <a:blip r:embed="rId6"/>
          <a:srcRect l="20474" t="19261" r="33835" b="19680"/>
          <a:stretch/>
        </p:blipFill>
        <p:spPr>
          <a:xfrm>
            <a:off x="8282710" y="1937167"/>
            <a:ext cx="3281950" cy="2741159"/>
          </a:xfrm>
          <a:prstGeom prst="rect">
            <a:avLst/>
          </a:prstGeom>
        </p:spPr>
      </p:pic>
    </p:spTree>
    <p:extLst>
      <p:ext uri="{BB962C8B-B14F-4D97-AF65-F5344CB8AC3E}">
        <p14:creationId xmlns:p14="http://schemas.microsoft.com/office/powerpoint/2010/main" val="1022774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FC2D-DB64-42EF-E7AD-F2144424503B}"/>
            </a:ext>
          </a:extLst>
        </p:cNvPr>
        <p:cNvGrpSpPr/>
        <p:nvPr/>
      </p:nvGrpSpPr>
      <p:grpSpPr>
        <a:xfrm>
          <a:off x="0" y="0"/>
          <a:ext cx="0" cy="0"/>
          <a:chOff x="0" y="0"/>
          <a:chExt cx="0" cy="0"/>
        </a:xfrm>
      </p:grpSpPr>
      <p:pic>
        <p:nvPicPr>
          <p:cNvPr id="7" name="Picture Placeholder 6" descr="A child holding up her fist&#10;&#10;Description automatically generated">
            <a:extLst>
              <a:ext uri="{FF2B5EF4-FFF2-40B4-BE49-F238E27FC236}">
                <a16:creationId xmlns:a16="http://schemas.microsoft.com/office/drawing/2014/main" id="{8248FEA1-8BEA-3E70-DD9A-C5A24CF90E41}"/>
              </a:ext>
            </a:extLst>
          </p:cNvPr>
          <p:cNvPicPr>
            <a:picLocks noGrp="1" noChangeAspect="1"/>
          </p:cNvPicPr>
          <p:nvPr>
            <p:ph type="pic" sz="quarter" idx="10"/>
          </p:nvPr>
        </p:nvPicPr>
        <p:blipFill>
          <a:blip r:embed="rId3"/>
          <a:srcRect l="35421" t="-455" r="20647" b="455"/>
          <a:stretch/>
        </p:blipFill>
        <p:spPr>
          <a:xfrm>
            <a:off x="6868517" y="0"/>
            <a:ext cx="5355875" cy="6858000"/>
          </a:xfrm>
        </p:spPr>
      </p:pic>
      <p:sp>
        <p:nvSpPr>
          <p:cNvPr id="4" name="Title 3" descr="Title">
            <a:extLst>
              <a:ext uri="{FF2B5EF4-FFF2-40B4-BE49-F238E27FC236}">
                <a16:creationId xmlns:a16="http://schemas.microsoft.com/office/drawing/2014/main" id="{8A4D5B93-109C-4844-A0C8-0F6C4349FEDC}"/>
              </a:ext>
            </a:extLst>
          </p:cNvPr>
          <p:cNvSpPr>
            <a:spLocks noGrp="1"/>
          </p:cNvSpPr>
          <p:nvPr>
            <p:ph type="title"/>
          </p:nvPr>
        </p:nvSpPr>
        <p:spPr>
          <a:xfrm>
            <a:off x="397659" y="356022"/>
            <a:ext cx="6891564" cy="830997"/>
          </a:xfrm>
        </p:spPr>
        <p:txBody>
          <a:bodyPr rtlCol="0"/>
          <a:lstStyle/>
          <a:p>
            <a:pPr algn="ctr"/>
            <a:r>
              <a:rPr lang="en-GB" sz="5400" kern="1200" dirty="0">
                <a:solidFill>
                  <a:srgbClr val="401918"/>
                </a:solidFill>
                <a:latin typeface="Times New Roman" panose="02020603050405020304" pitchFamily="18" charset="0"/>
                <a:cs typeface="Times New Roman" panose="02020603050405020304" pitchFamily="18" charset="0"/>
              </a:rPr>
              <a:t>Requirements</a:t>
            </a:r>
            <a:endParaRPr lang="en-GB" sz="5400" dirty="0">
              <a:solidFill>
                <a:srgbClr val="401918"/>
              </a:solidFill>
              <a:latin typeface="Times New Roman" panose="02020603050405020304" pitchFamily="18" charset="0"/>
              <a:cs typeface="Times New Roman" panose="02020603050405020304" pitchFamily="18" charset="0"/>
            </a:endParaRPr>
          </a:p>
        </p:txBody>
      </p:sp>
      <p:sp>
        <p:nvSpPr>
          <p:cNvPr id="23" name="Text Placeholder 22" descr="content block 1">
            <a:extLst>
              <a:ext uri="{FF2B5EF4-FFF2-40B4-BE49-F238E27FC236}">
                <a16:creationId xmlns:a16="http://schemas.microsoft.com/office/drawing/2014/main" id="{F4B349C2-AA43-C439-29A6-640DD1B44B28}"/>
              </a:ext>
            </a:extLst>
          </p:cNvPr>
          <p:cNvSpPr>
            <a:spLocks noGrp="1"/>
          </p:cNvSpPr>
          <p:nvPr>
            <p:ph type="body" sz="quarter" idx="11"/>
          </p:nvPr>
        </p:nvSpPr>
        <p:spPr>
          <a:xfrm>
            <a:off x="243555" y="2589479"/>
            <a:ext cx="2834640" cy="3368675"/>
          </a:xfrm>
        </p:spPr>
        <p:txBody>
          <a:bodyPr rtlCol="0"/>
          <a:lstStyle/>
          <a:p>
            <a:pPr marL="285750" indent="-285750">
              <a:buFont typeface="Wingdings" pitchFamily="2" charset="2"/>
              <a:buChar char="q"/>
            </a:pPr>
            <a:endParaRPr lang="en-GB"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The system must process real-time data to generate immediate feedback during learning sessions.</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The system should perform advanced computations required for AR interactions and machine learning algorithms.</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Ensure smooth delivery of interactive AR content via a reliable network to support real-time interactions.</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Develop and refine learning algorithms and AR interactions, tailored specifically for ASL learning.</a:t>
            </a:r>
          </a:p>
        </p:txBody>
      </p:sp>
      <p:sp>
        <p:nvSpPr>
          <p:cNvPr id="14" name="Rectangle 13">
            <a:extLst>
              <a:ext uri="{FF2B5EF4-FFF2-40B4-BE49-F238E27FC236}">
                <a16:creationId xmlns:a16="http://schemas.microsoft.com/office/drawing/2014/main" id="{53C2F898-53D5-6D56-4AED-F5507CDD7BC4}"/>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3FAEDFE-E550-0CA4-143E-30C62001F51D}"/>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CA17D041-E264-48E6-BA24-6C49160E0DE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23</a:t>
            </a:fld>
            <a:endParaRPr lang="en-GB" sz="1200">
              <a:solidFill>
                <a:schemeClr val="bg1"/>
              </a:solidFill>
            </a:endParaRPr>
          </a:p>
        </p:txBody>
      </p:sp>
      <p:sp>
        <p:nvSpPr>
          <p:cNvPr id="146" name="Text Placeholder 22" descr="content block 1">
            <a:extLst>
              <a:ext uri="{FF2B5EF4-FFF2-40B4-BE49-F238E27FC236}">
                <a16:creationId xmlns:a16="http://schemas.microsoft.com/office/drawing/2014/main" id="{EAF9BF55-B8A5-80B9-712E-289F9ACB1936}"/>
              </a:ext>
            </a:extLst>
          </p:cNvPr>
          <p:cNvSpPr txBox="1">
            <a:spLocks/>
          </p:cNvSpPr>
          <p:nvPr/>
        </p:nvSpPr>
        <p:spPr>
          <a:xfrm>
            <a:off x="3521521" y="2853382"/>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High Performance</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Graphics Processing</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Network Reliability</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Scalability</a:t>
            </a:r>
          </a:p>
        </p:txBody>
      </p:sp>
      <p:grpSp>
        <p:nvGrpSpPr>
          <p:cNvPr id="147" name="Group 146">
            <a:extLst>
              <a:ext uri="{FF2B5EF4-FFF2-40B4-BE49-F238E27FC236}">
                <a16:creationId xmlns:a16="http://schemas.microsoft.com/office/drawing/2014/main" id="{0344CB29-A834-0AC7-669F-E13EB72BA3BF}"/>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531743FB-1C6D-F9D9-6B98-0D062F66F8BB}"/>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E0318896-1884-6743-B463-65ABCC17D55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103EEBF5-E381-BC45-20A6-5B898B372352}"/>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8E67367B-A340-DDDA-91B4-18850BDD4D3C}"/>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C00FBFD3-70BE-710C-55F7-BFEF9D1AA3A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27A8556A-ECCD-6CEC-4658-4959024B7E1E}"/>
              </a:ext>
            </a:extLst>
          </p:cNvPr>
          <p:cNvCxnSpPr>
            <a:cxnSpLocks/>
          </p:cNvCxnSpPr>
          <p:nvPr/>
        </p:nvCxnSpPr>
        <p:spPr>
          <a:xfrm>
            <a:off x="318901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
        <p:nvSpPr>
          <p:cNvPr id="8" name="Title 3" descr="Title">
            <a:extLst>
              <a:ext uri="{FF2B5EF4-FFF2-40B4-BE49-F238E27FC236}">
                <a16:creationId xmlns:a16="http://schemas.microsoft.com/office/drawing/2014/main" id="{E3A56620-A0A1-1BB4-8624-46DC62F7E8AC}"/>
              </a:ext>
            </a:extLst>
          </p:cNvPr>
          <p:cNvSpPr txBox="1">
            <a:spLocks/>
          </p:cNvSpPr>
          <p:nvPr/>
        </p:nvSpPr>
        <p:spPr>
          <a:xfrm>
            <a:off x="91248" y="2282709"/>
            <a:ext cx="2945505"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Functional Requirements</a:t>
            </a:r>
          </a:p>
        </p:txBody>
      </p:sp>
      <p:sp>
        <p:nvSpPr>
          <p:cNvPr id="10" name="Title 3" descr="Title">
            <a:extLst>
              <a:ext uri="{FF2B5EF4-FFF2-40B4-BE49-F238E27FC236}">
                <a16:creationId xmlns:a16="http://schemas.microsoft.com/office/drawing/2014/main" id="{4EDEE8A3-A358-59C6-C823-0296C7D923A8}"/>
              </a:ext>
            </a:extLst>
          </p:cNvPr>
          <p:cNvSpPr txBox="1">
            <a:spLocks/>
          </p:cNvSpPr>
          <p:nvPr/>
        </p:nvSpPr>
        <p:spPr>
          <a:xfrm>
            <a:off x="3410668" y="2282709"/>
            <a:ext cx="3544299"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Non - Functional Requirements</a:t>
            </a:r>
          </a:p>
        </p:txBody>
      </p:sp>
    </p:spTree>
    <p:extLst>
      <p:ext uri="{BB962C8B-B14F-4D97-AF65-F5344CB8AC3E}">
        <p14:creationId xmlns:p14="http://schemas.microsoft.com/office/powerpoint/2010/main" val="258227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5095E-1B7F-B880-D13F-BAD4203779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AEB3CE-6A47-E4FF-61C3-562973DD8309}"/>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x-none" sz="4400"/>
              <a:t>Referenc</a:t>
            </a:r>
            <a:r>
              <a:rPr lang="en-US" sz="4400" dirty="0"/>
              <a:t>es</a:t>
            </a:r>
            <a:endParaRPr lang="x-none" sz="4400" dirty="0"/>
          </a:p>
        </p:txBody>
      </p:sp>
      <p:sp>
        <p:nvSpPr>
          <p:cNvPr id="2" name="Content Placeholder 1">
            <a:extLst>
              <a:ext uri="{FF2B5EF4-FFF2-40B4-BE49-F238E27FC236}">
                <a16:creationId xmlns:a16="http://schemas.microsoft.com/office/drawing/2014/main" id="{CB7DF882-E2F8-F7BD-CA53-118EB164388D}"/>
              </a:ext>
            </a:extLst>
          </p:cNvPr>
          <p:cNvSpPr>
            <a:spLocks noGrp="1"/>
          </p:cNvSpPr>
          <p:nvPr>
            <p:ph sz="half" idx="4294967295"/>
          </p:nvPr>
        </p:nvSpPr>
        <p:spPr>
          <a:xfrm>
            <a:off x="1755648" y="1539657"/>
            <a:ext cx="10074908" cy="4539403"/>
          </a:xfrm>
        </p:spPr>
        <p:txBody>
          <a:bodyPr>
            <a:noAutofit/>
          </a:bodyPr>
          <a:lstStyle/>
          <a:p>
            <a:pPr marL="0" indent="0">
              <a:buNone/>
            </a:pPr>
            <a:r>
              <a:rPr lang="en-GB" sz="1800" dirty="0">
                <a:latin typeface="Times New Roman" panose="02020603050405020304" pitchFamily="18" charset="0"/>
                <a:cs typeface="Times New Roman" panose="02020603050405020304" pitchFamily="18" charset="0"/>
              </a:rPr>
              <a:t>[1] </a:t>
            </a:r>
            <a:r>
              <a:rPr lang="en-GB" sz="1800" dirty="0" err="1">
                <a:latin typeface="Times New Roman" panose="02020603050405020304" pitchFamily="18" charset="0"/>
                <a:cs typeface="Times New Roman" panose="02020603050405020304" pitchFamily="18" charset="0"/>
              </a:rPr>
              <a:t>Kambhampati</a:t>
            </a:r>
            <a:r>
              <a:rPr lang="en-GB" sz="1800" dirty="0">
                <a:latin typeface="Times New Roman" panose="02020603050405020304" pitchFamily="18" charset="0"/>
                <a:cs typeface="Times New Roman" panose="02020603050405020304" pitchFamily="18" charset="0"/>
              </a:rPr>
              <a:t> S. Sindhu, </a:t>
            </a:r>
            <a:r>
              <a:rPr lang="en-GB" sz="1800" dirty="0" err="1">
                <a:latin typeface="Times New Roman" panose="02020603050405020304" pitchFamily="18" charset="0"/>
                <a:cs typeface="Times New Roman" panose="02020603050405020304" pitchFamily="18" charset="0"/>
              </a:rPr>
              <a:t>Mehnaaz</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Biradar</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Nikitha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Penumathsa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Likhita</a:t>
            </a:r>
            <a:r>
              <a:rPr lang="en-GB" sz="1800" dirty="0">
                <a:latin typeface="Times New Roman" panose="02020603050405020304" pitchFamily="18" charset="0"/>
                <a:cs typeface="Times New Roman" panose="02020603050405020304" pitchFamily="18" charset="0"/>
              </a:rPr>
              <a:t> Varma, and Chandrasekhar </a:t>
            </a:r>
            <a:r>
              <a:rPr lang="en-GB" sz="1800" dirty="0" err="1">
                <a:latin typeface="Times New Roman" panose="02020603050405020304" pitchFamily="18" charset="0"/>
                <a:cs typeface="Times New Roman" panose="02020603050405020304" pitchFamily="18" charset="0"/>
              </a:rPr>
              <a:t>Uddagiri</a:t>
            </a:r>
            <a:r>
              <a:rPr lang="en-GB" sz="1800" dirty="0">
                <a:latin typeface="Times New Roman" panose="02020603050405020304" pitchFamily="18" charset="0"/>
                <a:cs typeface="Times New Roman" panose="02020603050405020304" pitchFamily="18" charset="0"/>
              </a:rPr>
              <a:t>, "Sign Language Recognition and Translation Systems for Enhanced Communication for the Hearing Impaired," in Proc. 1st International Conference on Cognitive, Green, and Ubiquitous Computing (IC-CGU), 2024, pp. 1-8.</a:t>
            </a:r>
          </a:p>
          <a:p>
            <a:pPr>
              <a:buFont typeface="Wingdings" pitchFamily="2" charset="2"/>
              <a:buChar char="q"/>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[2] MMK Rowel, ADAI Gunasekara, GAI </a:t>
            </a:r>
            <a:r>
              <a:rPr lang="en-GB" sz="1800" dirty="0" err="1">
                <a:latin typeface="Times New Roman" panose="02020603050405020304" pitchFamily="18" charset="0"/>
                <a:cs typeface="Times New Roman" panose="02020603050405020304" pitchFamily="18" charset="0"/>
              </a:rPr>
              <a:t>Uwanthika</a:t>
            </a:r>
            <a:r>
              <a:rPr lang="en-GB" sz="1800" dirty="0">
                <a:latin typeface="Times New Roman" panose="02020603050405020304" pitchFamily="18" charset="0"/>
                <a:cs typeface="Times New Roman" panose="02020603050405020304" pitchFamily="18" charset="0"/>
              </a:rPr>
              <a:t>, and DB Wijesinghe, "An E-Learning Platform for Hearing Impaired Children," Faculty of Computing, General Sir John Kotelawala Defence University, Ratmalana, Sri Lanka, 2023.</a:t>
            </a:r>
          </a:p>
        </p:txBody>
      </p:sp>
    </p:spTree>
    <p:extLst>
      <p:ext uri="{BB962C8B-B14F-4D97-AF65-F5344CB8AC3E}">
        <p14:creationId xmlns:p14="http://schemas.microsoft.com/office/powerpoint/2010/main" val="15559970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F60F-013E-7EEE-00F0-57D8AB79EF30}"/>
            </a:ext>
          </a:extLst>
        </p:cNvPr>
        <p:cNvGrpSpPr/>
        <p:nvPr/>
      </p:nvGrpSpPr>
      <p:grpSpPr>
        <a:xfrm>
          <a:off x="0" y="0"/>
          <a:ext cx="0" cy="0"/>
          <a:chOff x="0" y="0"/>
          <a:chExt cx="0" cy="0"/>
        </a:xfrm>
      </p:grpSpPr>
      <p:pic>
        <p:nvPicPr>
          <p:cNvPr id="6" name="Picture Placeholder 5" descr="A person standing in a room with computers&#10;&#10;Description automatically generated">
            <a:extLst>
              <a:ext uri="{FF2B5EF4-FFF2-40B4-BE49-F238E27FC236}">
                <a16:creationId xmlns:a16="http://schemas.microsoft.com/office/drawing/2014/main" id="{823FF34E-3632-3F18-F1D1-A37F87485A71}"/>
              </a:ext>
            </a:extLst>
          </p:cNvPr>
          <p:cNvPicPr>
            <a:picLocks noGrp="1" noChangeAspect="1"/>
          </p:cNvPicPr>
          <p:nvPr>
            <p:ph type="pic" sz="quarter" idx="13"/>
          </p:nvPr>
        </p:nvPicPr>
        <p:blipFill>
          <a:blip r:embed="rId3"/>
          <a:srcRect l="18681" r="18681"/>
          <a:stretch>
            <a:fillRect/>
          </a:stretch>
        </p:blipFill>
        <p:spPr/>
      </p:pic>
      <p:pic>
        <p:nvPicPr>
          <p:cNvPr id="7" name="Picture Placeholder 6" descr="A close up of a book&#10;&#10;Description automatically generated">
            <a:extLst>
              <a:ext uri="{FF2B5EF4-FFF2-40B4-BE49-F238E27FC236}">
                <a16:creationId xmlns:a16="http://schemas.microsoft.com/office/drawing/2014/main" id="{F3665F16-AD69-D49A-EB83-90C1F589D1E5}"/>
              </a:ext>
            </a:extLst>
          </p:cNvPr>
          <p:cNvPicPr>
            <a:picLocks noGrp="1" noChangeAspect="1"/>
          </p:cNvPicPr>
          <p:nvPr>
            <p:ph type="pic" sz="quarter" idx="12"/>
          </p:nvPr>
        </p:nvPicPr>
        <p:blipFill>
          <a:blip r:embed="rId4"/>
          <a:srcRect l="16801" r="16801"/>
          <a:stretch>
            <a:fillRect/>
          </a:stretch>
        </p:blipFill>
        <p:spPr/>
      </p:pic>
      <p:grpSp>
        <p:nvGrpSpPr>
          <p:cNvPr id="9" name="Group 8">
            <a:extLst>
              <a:ext uri="{FF2B5EF4-FFF2-40B4-BE49-F238E27FC236}">
                <a16:creationId xmlns:a16="http://schemas.microsoft.com/office/drawing/2014/main" id="{389A391B-8CFF-F686-CA94-F367E024F436}"/>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a:solidFill>
            <a:schemeClr val="accent1"/>
          </a:solidFill>
        </p:grpSpPr>
        <p:sp>
          <p:nvSpPr>
            <p:cNvPr id="10" name="Freeform: Shape 9">
              <a:extLst>
                <a:ext uri="{FF2B5EF4-FFF2-40B4-BE49-F238E27FC236}">
                  <a16:creationId xmlns:a16="http://schemas.microsoft.com/office/drawing/2014/main" id="{019912AE-433C-6F63-BE3F-D1C4EC0DCE7D}"/>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1" name="Freeform: Shape 10">
              <a:extLst>
                <a:ext uri="{FF2B5EF4-FFF2-40B4-BE49-F238E27FC236}">
                  <a16:creationId xmlns:a16="http://schemas.microsoft.com/office/drawing/2014/main" id="{6A36EBCF-6A46-7DA9-7401-552EE8F3D3FB}"/>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6561F6B5-BD3B-359C-9926-7A9526A0AA6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728B733E-8261-DC45-9AFA-4E578E3173E3}"/>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Slide Number Placeholder 5" descr="slide number">
            <a:extLst>
              <a:ext uri="{FF2B5EF4-FFF2-40B4-BE49-F238E27FC236}">
                <a16:creationId xmlns:a16="http://schemas.microsoft.com/office/drawing/2014/main" id="{E9E7DE3F-BF21-B32B-951C-1F150797D08E}"/>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25</a:t>
            </a:fld>
            <a:endParaRPr lang="en-GB" sz="1200">
              <a:solidFill>
                <a:schemeClr val="bg1"/>
              </a:solidFill>
            </a:endParaRPr>
          </a:p>
        </p:txBody>
      </p:sp>
      <p:sp>
        <p:nvSpPr>
          <p:cNvPr id="18" name="Text Placeholder 8">
            <a:extLst>
              <a:ext uri="{FF2B5EF4-FFF2-40B4-BE49-F238E27FC236}">
                <a16:creationId xmlns:a16="http://schemas.microsoft.com/office/drawing/2014/main" id="{CBFC8CC6-D7A5-4153-FB4D-8CF030470CEA}"/>
              </a:ext>
            </a:extLst>
          </p:cNvPr>
          <p:cNvSpPr txBox="1">
            <a:spLocks/>
          </p:cNvSpPr>
          <p:nvPr/>
        </p:nvSpPr>
        <p:spPr>
          <a:xfrm>
            <a:off x="754180" y="4163252"/>
            <a:ext cx="6742445" cy="489397"/>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4000" b="1" dirty="0">
                <a:solidFill>
                  <a:srgbClr val="401918"/>
                </a:solidFill>
                <a:latin typeface="Times New Roman" panose="02020603050405020304" pitchFamily="18" charset="0"/>
                <a:cs typeface="Times New Roman" panose="02020603050405020304" pitchFamily="18" charset="0"/>
              </a:rPr>
              <a:t>MSM </a:t>
            </a:r>
            <a:r>
              <a:rPr lang="en-US" sz="4000" b="1" dirty="0" err="1">
                <a:solidFill>
                  <a:srgbClr val="401918"/>
                </a:solidFill>
                <a:latin typeface="Times New Roman" panose="02020603050405020304" pitchFamily="18" charset="0"/>
                <a:cs typeface="Times New Roman" panose="02020603050405020304" pitchFamily="18" charset="0"/>
              </a:rPr>
              <a:t>Shazny</a:t>
            </a:r>
            <a:r>
              <a:rPr lang="en-US" sz="4000" b="1" dirty="0">
                <a:solidFill>
                  <a:srgbClr val="401918"/>
                </a:solidFill>
                <a:latin typeface="Times New Roman" panose="02020603050405020304" pitchFamily="18" charset="0"/>
                <a:cs typeface="Times New Roman" panose="02020603050405020304" pitchFamily="18" charset="0"/>
              </a:rPr>
              <a:t> - IT21173622</a:t>
            </a:r>
          </a:p>
          <a:p>
            <a:pPr marL="0" indent="0" algn="ctr">
              <a:buNone/>
            </a:pPr>
            <a:r>
              <a:rPr lang="fr-CA" sz="1800" b="1" dirty="0">
                <a:solidFill>
                  <a:srgbClr val="401918"/>
                </a:solidFill>
              </a:rPr>
              <a:t>Specialization : </a:t>
            </a:r>
            <a:r>
              <a:rPr lang="en-US" sz="1800" b="1" dirty="0">
                <a:solidFill>
                  <a:srgbClr val="401918"/>
                </a:solidFill>
                <a:latin typeface="Times New Roman" panose="02020603050405020304" pitchFamily="18" charset="0"/>
                <a:cs typeface="Times New Roman" panose="02020603050405020304" pitchFamily="18" charset="0"/>
              </a:rPr>
              <a:t>Data Science</a:t>
            </a:r>
            <a:endParaRPr lang="en-US" b="1" dirty="0">
              <a:solidFill>
                <a:srgbClr val="401918"/>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D6D0200E-5855-6E4A-506F-BF3A2415BC5E}"/>
              </a:ext>
            </a:extLst>
          </p:cNvPr>
          <p:cNvGrpSpPr/>
          <p:nvPr/>
        </p:nvGrpSpPr>
        <p:grpSpPr>
          <a:xfrm>
            <a:off x="-3740" y="6448499"/>
            <a:ext cx="12190249" cy="440681"/>
            <a:chOff x="-3740" y="6448499"/>
            <a:chExt cx="12190249" cy="440681"/>
          </a:xfrm>
        </p:grpSpPr>
        <p:grpSp>
          <p:nvGrpSpPr>
            <p:cNvPr id="19"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20"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716;p34">
                <a:extLst>
                  <a:ext uri="{FF2B5EF4-FFF2-40B4-BE49-F238E27FC236}">
                    <a16:creationId xmlns:a16="http://schemas.microsoft.com/office/drawing/2014/main" id="{DBBB8DB2-B58A-DDF2-1D37-275E4A46CFF0}"/>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23"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36294536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5E063-DEAA-72BB-337B-7E5035C75D39}"/>
            </a:ext>
          </a:extLst>
        </p:cNvPr>
        <p:cNvGrpSpPr/>
        <p:nvPr/>
      </p:nvGrpSpPr>
      <p:grpSpPr>
        <a:xfrm>
          <a:off x="0" y="0"/>
          <a:ext cx="0" cy="0"/>
          <a:chOff x="0" y="0"/>
          <a:chExt cx="0" cy="0"/>
        </a:xfrm>
      </p:grpSpPr>
      <p:pic>
        <p:nvPicPr>
          <p:cNvPr id="22" name="Picture Placeholder 21" descr="A child giving a thumbs up&#10;&#10;Description automatically generated">
            <a:extLst>
              <a:ext uri="{FF2B5EF4-FFF2-40B4-BE49-F238E27FC236}">
                <a16:creationId xmlns:a16="http://schemas.microsoft.com/office/drawing/2014/main" id="{E064BFBC-6727-4FF9-A889-668D2E72D5A6}"/>
              </a:ext>
            </a:extLst>
          </p:cNvPr>
          <p:cNvPicPr>
            <a:picLocks noGrp="1" noChangeAspect="1"/>
          </p:cNvPicPr>
          <p:nvPr>
            <p:ph type="pic" sz="quarter" idx="10"/>
          </p:nvPr>
        </p:nvPicPr>
        <p:blipFill>
          <a:blip r:embed="rId3"/>
          <a:srcRect t="9717" b="9717"/>
          <a:stretch>
            <a:fillRect/>
          </a:stretch>
        </p:blipFill>
        <p:spPr/>
      </p:pic>
      <p:sp>
        <p:nvSpPr>
          <p:cNvPr id="31" name="Rectangle 30">
            <a:extLst>
              <a:ext uri="{FF2B5EF4-FFF2-40B4-BE49-F238E27FC236}">
                <a16:creationId xmlns:a16="http://schemas.microsoft.com/office/drawing/2014/main" id="{0D1E652B-518B-622D-93EA-03188AA6A93B}"/>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6B6F392E-658F-8F57-361C-88E3C7795F6C}"/>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5DBE3D96-8527-9584-984B-977C0A5C1856}"/>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07CDE372-DE0A-5962-85BB-47015B1CC761}"/>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578B058B-287E-566A-5CF1-E81A0B82F176}"/>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9F30C343-9B61-20F3-B926-BF970217F6C5}"/>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41270296-C157-9ABA-7F1B-7887E066F2F0}"/>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2B34802D-0A42-1B9B-C4F3-F7B83348CC50}"/>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Slide Number Placeholder 5" descr="Slide number">
            <a:extLst>
              <a:ext uri="{FF2B5EF4-FFF2-40B4-BE49-F238E27FC236}">
                <a16:creationId xmlns:a16="http://schemas.microsoft.com/office/drawing/2014/main" id="{8C701F29-6633-1E74-441B-7929C2CEE00A}"/>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26</a:t>
            </a:fld>
            <a:endParaRPr lang="en-GB" sz="1200">
              <a:solidFill>
                <a:schemeClr val="bg1"/>
              </a:solidFill>
            </a:endParaRPr>
          </a:p>
        </p:txBody>
      </p:sp>
      <p:sp>
        <p:nvSpPr>
          <p:cNvPr id="44" name="Title 30" descr="title">
            <a:extLst>
              <a:ext uri="{FF2B5EF4-FFF2-40B4-BE49-F238E27FC236}">
                <a16:creationId xmlns:a16="http://schemas.microsoft.com/office/drawing/2014/main" id="{74977960-C65E-FE1E-E050-50637842EFD3}"/>
              </a:ext>
            </a:extLst>
          </p:cNvPr>
          <p:cNvSpPr txBox="1">
            <a:spLocks/>
          </p:cNvSpPr>
          <p:nvPr/>
        </p:nvSpPr>
        <p:spPr>
          <a:xfrm>
            <a:off x="1359695" y="882402"/>
            <a:ext cx="5330038"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000" dirty="0">
                <a:latin typeface="Times New Roman" panose="02020603050405020304" pitchFamily="18" charset="0"/>
                <a:cs typeface="Times New Roman" panose="02020603050405020304" pitchFamily="18" charset="0"/>
              </a:rPr>
              <a:t>Background</a:t>
            </a:r>
          </a:p>
        </p:txBody>
      </p:sp>
      <p:sp>
        <p:nvSpPr>
          <p:cNvPr id="45" name="TextBox 44">
            <a:extLst>
              <a:ext uri="{FF2B5EF4-FFF2-40B4-BE49-F238E27FC236}">
                <a16:creationId xmlns:a16="http://schemas.microsoft.com/office/drawing/2014/main" id="{296128E7-040B-A334-1A25-881DBD14AA12}"/>
              </a:ext>
            </a:extLst>
          </p:cNvPr>
          <p:cNvSpPr txBox="1"/>
          <p:nvPr/>
        </p:nvSpPr>
        <p:spPr>
          <a:xfrm>
            <a:off x="764514" y="2153464"/>
            <a:ext cx="8150886" cy="1588127"/>
          </a:xfrm>
          <a:prstGeom prst="rect">
            <a:avLst/>
          </a:prstGeom>
          <a:noFill/>
        </p:spPr>
        <p:txBody>
          <a:bodyPr wrap="square">
            <a:spAutoFit/>
          </a:bodyPr>
          <a:lstStyle/>
          <a:p>
            <a:pPr marL="342900" indent="-342900" algn="just">
              <a:lnSpc>
                <a:spcPct val="90000"/>
              </a:lnSpc>
              <a:buFont typeface="Wingdings" pitchFamily="2" charset="2"/>
              <a:buChar char="q"/>
            </a:pPr>
            <a:r>
              <a:rPr lang="en-GB" dirty="0">
                <a:solidFill>
                  <a:schemeClr val="bg1"/>
                </a:solidFill>
              </a:rPr>
              <a:t>Hearing-impaired students face barriers in traditional e-learning environments due to auditory-based content.</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Limited integration of sign language and captions in real-time on a single platform.</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Need for inclusive tools to enhance accessibility and learning outcomes.</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01D668D-837E-7FF4-9B0E-2CF8F465027A}"/>
              </a:ext>
            </a:extLst>
          </p:cNvPr>
          <p:cNvGrpSpPr/>
          <p:nvPr/>
        </p:nvGrpSpPr>
        <p:grpSpPr>
          <a:xfrm>
            <a:off x="-3740" y="6448499"/>
            <a:ext cx="12190249" cy="440681"/>
            <a:chOff x="-3740" y="6448499"/>
            <a:chExt cx="12190249" cy="440681"/>
          </a:xfrm>
        </p:grpSpPr>
        <p:grpSp>
          <p:nvGrpSpPr>
            <p:cNvPr id="4" name="Google Shape;714;p34">
              <a:extLst>
                <a:ext uri="{FF2B5EF4-FFF2-40B4-BE49-F238E27FC236}">
                  <a16:creationId xmlns:a16="http://schemas.microsoft.com/office/drawing/2014/main" id="{BF727274-6FE7-185E-6CAE-8806F5112D00}"/>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0D661AB9-9BE0-EACA-1D24-97335DCF1B1C}"/>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A73EB755-E402-92E0-637D-EEB51697071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43161E47-9319-32FF-E147-4E57724B806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1D75C1C0-CA9B-621A-817D-FC01D888F84A}"/>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520613068"/>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876A3-D41F-BAB4-5D2A-88E17D7B8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D2208D-A970-3D05-D21C-70DECE692F95}"/>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en-US" dirty="0">
                <a:latin typeface="Times New Roman" panose="02020603050405020304" pitchFamily="18" charset="0"/>
                <a:cs typeface="Times New Roman" panose="02020603050405020304" pitchFamily="18" charset="0"/>
              </a:rPr>
              <a:t>Research Gap</a:t>
            </a:r>
          </a:p>
        </p:txBody>
      </p:sp>
      <p:sp>
        <p:nvSpPr>
          <p:cNvPr id="2" name="Content Placeholder 1">
            <a:extLst>
              <a:ext uri="{FF2B5EF4-FFF2-40B4-BE49-F238E27FC236}">
                <a16:creationId xmlns:a16="http://schemas.microsoft.com/office/drawing/2014/main" id="{52F2C89D-6BFB-43A6-D6DF-1D7BB4EBE840}"/>
              </a:ext>
            </a:extLst>
          </p:cNvPr>
          <p:cNvSpPr>
            <a:spLocks noGrp="1"/>
          </p:cNvSpPr>
          <p:nvPr>
            <p:ph sz="half" idx="4294967295"/>
          </p:nvPr>
        </p:nvSpPr>
        <p:spPr>
          <a:xfrm>
            <a:off x="1755648" y="1539657"/>
            <a:ext cx="10074908" cy="4539403"/>
          </a:xfrm>
        </p:spPr>
        <p:txBody>
          <a:bodyPr>
            <a:noAutofit/>
          </a:bodyPr>
          <a:lstStyle/>
          <a:p>
            <a:pPr>
              <a:buFont typeface="Wingdings" pitchFamily="2" charset="2"/>
              <a:buChar char="q"/>
            </a:pPr>
            <a:r>
              <a:rPr lang="en-GB" dirty="0">
                <a:latin typeface="Times New Roman" panose="02020603050405020304" pitchFamily="18" charset="0"/>
                <a:cs typeface="Times New Roman" panose="02020603050405020304" pitchFamily="18" charset="0"/>
              </a:rPr>
              <a:t>Existing solutions either focus on captions or sign language but rarely integrate both in real-time.</a:t>
            </a:r>
          </a:p>
          <a:p>
            <a:pPr>
              <a:buFont typeface="Wingdings" pitchFamily="2" charset="2"/>
              <a:buChar char="q"/>
            </a:pPr>
            <a:endParaRPr lang="en-GB"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Lack of advanced AI for accurate, context-aware sign language animations.</a:t>
            </a:r>
          </a:p>
          <a:p>
            <a:pPr>
              <a:buFont typeface="Wingdings" pitchFamily="2" charset="2"/>
              <a:buChar char="q"/>
            </a:pPr>
            <a:endParaRPr lang="en-GB"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Limited platforms offering real-time synchronization of captions, sign language, and video playback​</a:t>
            </a:r>
          </a:p>
        </p:txBody>
      </p:sp>
      <p:grpSp>
        <p:nvGrpSpPr>
          <p:cNvPr id="4" name="Group 3">
            <a:extLst>
              <a:ext uri="{FF2B5EF4-FFF2-40B4-BE49-F238E27FC236}">
                <a16:creationId xmlns:a16="http://schemas.microsoft.com/office/drawing/2014/main" id="{55EFE012-302E-7077-46FB-D0F2D5697B3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1D54E430-15EF-6535-B46F-7AEBE8DF6EEE}"/>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27767162-74E0-9D86-A60D-A70C4ED4730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07BE5632-E6AE-E54B-8E42-48FD12CEB835}"/>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DD2048F5-7948-4D88-02FD-97A395B4D954}"/>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F5F3F4CE-58AC-4820-F3CB-F95A887B8201}"/>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36671440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B770C-BF19-A0EF-2CA9-4DF986CBD8AE}"/>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880D98B3-74E7-D629-27F1-6669D1E17857}"/>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04CB5B82-28B3-0B94-69FC-EDBBC069F63D}"/>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Freeform: Shape 17">
              <a:extLst>
                <a:ext uri="{FF2B5EF4-FFF2-40B4-BE49-F238E27FC236}">
                  <a16:creationId xmlns:a16="http://schemas.microsoft.com/office/drawing/2014/main" id="{8B5CA408-89E1-928C-4710-3B8D42285AFE}"/>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6" name="Freeform: Shape 15">
              <a:extLst>
                <a:ext uri="{FF2B5EF4-FFF2-40B4-BE49-F238E27FC236}">
                  <a16:creationId xmlns:a16="http://schemas.microsoft.com/office/drawing/2014/main" id="{7AC73141-E90A-0A77-D12C-5366F4600587}"/>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4" name="Freeform: Shape 13">
              <a:extLst>
                <a:ext uri="{FF2B5EF4-FFF2-40B4-BE49-F238E27FC236}">
                  <a16:creationId xmlns:a16="http://schemas.microsoft.com/office/drawing/2014/main" id="{0FB8432F-7115-17E2-CA06-BE6359094A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pic>
        <p:nvPicPr>
          <p:cNvPr id="24" name="Picture 23" descr="A person with long hair and a red and blue plaid shirt&#10;&#10;Description automatically generated">
            <a:extLst>
              <a:ext uri="{FF2B5EF4-FFF2-40B4-BE49-F238E27FC236}">
                <a16:creationId xmlns:a16="http://schemas.microsoft.com/office/drawing/2014/main" id="{202DFE83-65E7-C040-CAAC-131160D4E6BB}"/>
              </a:ext>
            </a:extLst>
          </p:cNvPr>
          <p:cNvPicPr>
            <a:picLocks noChangeAspect="1"/>
          </p:cNvPicPr>
          <p:nvPr/>
        </p:nvPicPr>
        <p:blipFill>
          <a:blip r:embed="rId3"/>
          <a:srcRect t="45565" r="73949"/>
          <a:stretch/>
        </p:blipFill>
        <p:spPr>
          <a:xfrm>
            <a:off x="8146248" y="2102611"/>
            <a:ext cx="4045752" cy="4755389"/>
          </a:xfrm>
          <a:prstGeom prst="rect">
            <a:avLst/>
          </a:prstGeom>
        </p:spPr>
      </p:pic>
      <p:sp>
        <p:nvSpPr>
          <p:cNvPr id="25" name="Title 30" descr="title">
            <a:extLst>
              <a:ext uri="{FF2B5EF4-FFF2-40B4-BE49-F238E27FC236}">
                <a16:creationId xmlns:a16="http://schemas.microsoft.com/office/drawing/2014/main" id="{3A48A8B9-4EBB-AEB4-EAAF-C1364E516D11}"/>
              </a:ext>
            </a:extLst>
          </p:cNvPr>
          <p:cNvSpPr txBox="1">
            <a:spLocks/>
          </p:cNvSpPr>
          <p:nvPr/>
        </p:nvSpPr>
        <p:spPr>
          <a:xfrm>
            <a:off x="1492685" y="658236"/>
            <a:ext cx="6865654"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600" dirty="0">
                <a:solidFill>
                  <a:schemeClr val="bg1"/>
                </a:solidFill>
                <a:latin typeface="Times New Roman" panose="02020603050405020304" pitchFamily="18" charset="0"/>
                <a:cs typeface="Times New Roman" panose="02020603050405020304" pitchFamily="18" charset="0"/>
              </a:rPr>
              <a:t>Research</a:t>
            </a:r>
            <a:r>
              <a:rPr lang="en-GB" sz="6600" dirty="0">
                <a:solidFill>
                  <a:srgbClr val="0B2B41"/>
                </a:solidFill>
                <a:latin typeface="Times New Roman" panose="02020603050405020304" pitchFamily="18" charset="0"/>
                <a:cs typeface="Times New Roman" panose="02020603050405020304" pitchFamily="18" charset="0"/>
              </a:rPr>
              <a:t> Question</a:t>
            </a:r>
          </a:p>
        </p:txBody>
      </p:sp>
      <p:sp>
        <p:nvSpPr>
          <p:cNvPr id="26" name="TextBox 25">
            <a:extLst>
              <a:ext uri="{FF2B5EF4-FFF2-40B4-BE49-F238E27FC236}">
                <a16:creationId xmlns:a16="http://schemas.microsoft.com/office/drawing/2014/main" id="{8282A44F-F449-15BF-AAEB-5A0289D51915}"/>
              </a:ext>
            </a:extLst>
          </p:cNvPr>
          <p:cNvSpPr txBox="1"/>
          <p:nvPr/>
        </p:nvSpPr>
        <p:spPr>
          <a:xfrm>
            <a:off x="850069" y="2251435"/>
            <a:ext cx="8150886" cy="1089529"/>
          </a:xfrm>
          <a:prstGeom prst="rect">
            <a:avLst/>
          </a:prstGeom>
          <a:noFill/>
        </p:spPr>
        <p:txBody>
          <a:bodyPr wrap="square">
            <a:spAutoFit/>
          </a:bodyPr>
          <a:lstStyle/>
          <a:p>
            <a:pPr marL="342900" indent="-342900" algn="just">
              <a:lnSpc>
                <a:spcPct val="90000"/>
              </a:lnSpc>
              <a:buFont typeface="Wingdings" pitchFamily="2" charset="2"/>
              <a:buChar char="q"/>
            </a:pPr>
            <a:r>
              <a:rPr lang="en-GB" sz="2400" b="0" i="0" u="none" strike="noStrike" dirty="0">
                <a:solidFill>
                  <a:schemeClr val="bg1"/>
                </a:solidFill>
                <a:effectLst/>
                <a:latin typeface="-webkit-standard"/>
              </a:rPr>
              <a:t>How can real-time </a:t>
            </a:r>
            <a:r>
              <a:rPr lang="en-GB" sz="2400" b="0" i="0" u="none" strike="noStrike" dirty="0">
                <a:solidFill>
                  <a:srgbClr val="000000"/>
                </a:solidFill>
                <a:effectLst/>
                <a:latin typeface="-webkit-standard"/>
              </a:rPr>
              <a:t>translation of educational content into </a:t>
            </a:r>
            <a:r>
              <a:rPr lang="en-GB" sz="2400" b="0" i="0" u="none" strike="noStrike" dirty="0">
                <a:solidFill>
                  <a:schemeClr val="bg1"/>
                </a:solidFill>
                <a:effectLst/>
                <a:latin typeface="-webkit-standard"/>
              </a:rPr>
              <a:t>captions and sign </a:t>
            </a:r>
            <a:r>
              <a:rPr lang="en-GB" sz="2400" b="0" i="0" u="none" strike="noStrike" dirty="0">
                <a:solidFill>
                  <a:srgbClr val="000000"/>
                </a:solidFill>
                <a:effectLst/>
                <a:latin typeface="-webkit-standard"/>
              </a:rPr>
              <a:t>language enhance accessibility for hearing-</a:t>
            </a:r>
            <a:r>
              <a:rPr lang="en-GB" sz="2400" b="0" i="0" u="none" strike="noStrike" dirty="0">
                <a:solidFill>
                  <a:schemeClr val="bg1"/>
                </a:solidFill>
                <a:effectLst/>
                <a:latin typeface="-webkit-standard"/>
              </a:rPr>
              <a:t>impaired students?</a:t>
            </a:r>
            <a:endParaRPr lang="en-US" sz="2400" b="1" dirty="0">
              <a:solidFill>
                <a:schemeClr val="bg1"/>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2EC9CF1C-10AE-48C1-C884-C711A34BCFE8}"/>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08FA0DB4-F970-32AE-F2E0-9FDAAACD7EDE}"/>
                </a:ext>
              </a:extLst>
            </p:cNvPr>
            <p:cNvGrpSpPr/>
            <p:nvPr/>
          </p:nvGrpSpPr>
          <p:grpSpPr>
            <a:xfrm>
              <a:off x="-3740" y="6448499"/>
              <a:ext cx="12190249" cy="409500"/>
              <a:chOff x="25500" y="4672450"/>
              <a:chExt cx="12190249" cy="409500"/>
            </a:xfrm>
          </p:grpSpPr>
          <p:sp>
            <p:nvSpPr>
              <p:cNvPr id="5" name="Google Shape;715;p34">
                <a:extLst>
                  <a:ext uri="{FF2B5EF4-FFF2-40B4-BE49-F238E27FC236}">
                    <a16:creationId xmlns:a16="http://schemas.microsoft.com/office/drawing/2014/main" id="{07BF126C-C281-7BB3-6053-FC64A968537D}"/>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716;p34">
                <a:extLst>
                  <a:ext uri="{FF2B5EF4-FFF2-40B4-BE49-F238E27FC236}">
                    <a16:creationId xmlns:a16="http://schemas.microsoft.com/office/drawing/2014/main" id="{E8A2A057-2A9E-824E-B846-4FB4E2A63358}"/>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7" name="Google Shape;717;p34">
                <a:extLst>
                  <a:ext uri="{FF2B5EF4-FFF2-40B4-BE49-F238E27FC236}">
                    <a16:creationId xmlns:a16="http://schemas.microsoft.com/office/drawing/2014/main" id="{37C4B17C-2A94-0EEF-6CC3-233DC553F465}"/>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4" name="Google Shape;717;p34">
              <a:extLst>
                <a:ext uri="{FF2B5EF4-FFF2-40B4-BE49-F238E27FC236}">
                  <a16:creationId xmlns:a16="http://schemas.microsoft.com/office/drawing/2014/main" id="{6C02E14B-9CE9-73E7-FACF-B193B552A92F}"/>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152184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B65FD-ED81-5EEB-D527-00FA4EEDCA7F}"/>
            </a:ext>
          </a:extLst>
        </p:cNvPr>
        <p:cNvGrpSpPr/>
        <p:nvPr/>
      </p:nvGrpSpPr>
      <p:grpSpPr>
        <a:xfrm>
          <a:off x="0" y="0"/>
          <a:ext cx="0" cy="0"/>
          <a:chOff x="0" y="0"/>
          <a:chExt cx="0" cy="0"/>
        </a:xfrm>
      </p:grpSpPr>
      <p:sp>
        <p:nvSpPr>
          <p:cNvPr id="4" name="Title 3" descr="Title">
            <a:extLst>
              <a:ext uri="{FF2B5EF4-FFF2-40B4-BE49-F238E27FC236}">
                <a16:creationId xmlns:a16="http://schemas.microsoft.com/office/drawing/2014/main" id="{ACBED732-DBD3-EFA5-D7F0-94AE4439F16D}"/>
              </a:ext>
            </a:extLst>
          </p:cNvPr>
          <p:cNvSpPr>
            <a:spLocks noGrp="1"/>
          </p:cNvSpPr>
          <p:nvPr>
            <p:ph type="title"/>
          </p:nvPr>
        </p:nvSpPr>
        <p:spPr/>
        <p:txBody>
          <a:bodyPr rtlCol="0"/>
          <a:lstStyle/>
          <a:p>
            <a:r>
              <a:rPr lang="en-GB" sz="4000" dirty="0">
                <a:solidFill>
                  <a:srgbClr val="731F1C"/>
                </a:solidFill>
                <a:latin typeface="Times New Roman" panose="02020603050405020304" pitchFamily="18" charset="0"/>
                <a:cs typeface="Times New Roman" panose="02020603050405020304" pitchFamily="18" charset="0"/>
              </a:rPr>
              <a:t>Specific &amp; Sub Objectives</a:t>
            </a:r>
          </a:p>
        </p:txBody>
      </p:sp>
      <p:sp>
        <p:nvSpPr>
          <p:cNvPr id="23" name="Text Placeholder 22" descr="content block 1">
            <a:extLst>
              <a:ext uri="{FF2B5EF4-FFF2-40B4-BE49-F238E27FC236}">
                <a16:creationId xmlns:a16="http://schemas.microsoft.com/office/drawing/2014/main" id="{82B3B1C2-B700-CF8E-2742-CF7251C6C9F9}"/>
              </a:ext>
            </a:extLst>
          </p:cNvPr>
          <p:cNvSpPr>
            <a:spLocks noGrp="1"/>
          </p:cNvSpPr>
          <p:nvPr>
            <p:ph type="body" sz="quarter" idx="11"/>
          </p:nvPr>
        </p:nvSpPr>
        <p:spPr>
          <a:xfrm>
            <a:off x="239485" y="2483685"/>
            <a:ext cx="2834640" cy="3368675"/>
          </a:xfrm>
        </p:spPr>
        <p:txBody>
          <a:bodyPr rtlCol="0"/>
          <a:lstStyle/>
          <a:p>
            <a:pPr marL="285750" indent="-285750">
              <a:buFont typeface="Wingdings" pitchFamily="2" charset="2"/>
              <a:buChar char="q"/>
            </a:pPr>
            <a:r>
              <a:rPr lang="en-GB" sz="2000" b="0" i="0" u="none" strike="noStrike" dirty="0">
                <a:solidFill>
                  <a:srgbClr val="000000"/>
                </a:solidFill>
                <a:effectLst/>
                <a:latin typeface="-webkit-standard"/>
              </a:rPr>
              <a:t>Develop a system that converts educational video audio into real-time captions and sign language while ensuring synchronization.</a:t>
            </a:r>
            <a:endParaRPr lang="en-GB"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731265B3-9D88-C403-1E4A-5B7D7FC0BDA1}"/>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4CE0B645-5AC0-7A08-BA47-349B4B83E356}"/>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750FF4EC-F752-86A8-ED83-281C27A79274}"/>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29</a:t>
            </a:fld>
            <a:endParaRPr lang="en-GB" sz="1200">
              <a:solidFill>
                <a:schemeClr val="bg1"/>
              </a:solidFill>
            </a:endParaRPr>
          </a:p>
        </p:txBody>
      </p:sp>
      <p:pic>
        <p:nvPicPr>
          <p:cNvPr id="6" name="Picture Placeholder 5" descr="A child wearing headphones and pointing at her hands&#10;&#10;Description automatically generated">
            <a:extLst>
              <a:ext uri="{FF2B5EF4-FFF2-40B4-BE49-F238E27FC236}">
                <a16:creationId xmlns:a16="http://schemas.microsoft.com/office/drawing/2014/main" id="{66326F87-CF07-D626-F8E6-7DB863DF6B77}"/>
              </a:ext>
            </a:extLst>
          </p:cNvPr>
          <p:cNvPicPr>
            <a:picLocks noGrp="1" noChangeAspect="1"/>
          </p:cNvPicPr>
          <p:nvPr>
            <p:ph type="pic" sz="quarter" idx="10"/>
          </p:nvPr>
        </p:nvPicPr>
        <p:blipFill>
          <a:blip r:embed="rId3"/>
          <a:srcRect l="22735" r="22735"/>
          <a:stretch>
            <a:fillRect/>
          </a:stretch>
        </p:blipFill>
        <p:spPr/>
      </p:pic>
      <p:sp>
        <p:nvSpPr>
          <p:cNvPr id="146" name="Text Placeholder 22" descr="content block 1">
            <a:extLst>
              <a:ext uri="{FF2B5EF4-FFF2-40B4-BE49-F238E27FC236}">
                <a16:creationId xmlns:a16="http://schemas.microsoft.com/office/drawing/2014/main" id="{6B4ECA9F-6CC1-DAEA-A760-121D560A0A82}"/>
              </a:ext>
            </a:extLst>
          </p:cNvPr>
          <p:cNvSpPr txBox="1">
            <a:spLocks/>
          </p:cNvSpPr>
          <p:nvPr/>
        </p:nvSpPr>
        <p:spPr>
          <a:xfrm>
            <a:off x="3673925" y="2483685"/>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itchFamily="2" charset="2"/>
              <a:buChar char="q"/>
            </a:pPr>
            <a:r>
              <a:rPr lang="en-GB" sz="2000" dirty="0"/>
              <a:t>Implement speech recognition models for real-time caption generation.</a:t>
            </a:r>
          </a:p>
          <a:p>
            <a:pPr marL="285750" indent="-285750">
              <a:buFont typeface="Wingdings" pitchFamily="2" charset="2"/>
              <a:buChar char="q"/>
            </a:pPr>
            <a:r>
              <a:rPr lang="en-GB" sz="2000" dirty="0"/>
              <a:t>Translate spoken content into synchronized sign language using advanced AI.</a:t>
            </a:r>
          </a:p>
          <a:p>
            <a:pPr marL="285750" indent="-285750">
              <a:buFont typeface="Wingdings" pitchFamily="2" charset="2"/>
              <a:buChar char="q"/>
            </a:pPr>
            <a:r>
              <a:rPr lang="en-GB" sz="2000" dirty="0"/>
              <a:t>Summarize video content to provide key points at the end.</a:t>
            </a:r>
            <a:endParaRPr lang="en-GB" sz="2000" dirty="0">
              <a:latin typeface="Times New Roman" panose="02020603050405020304" pitchFamily="18" charset="0"/>
              <a:cs typeface="Times New Roman" panose="02020603050405020304" pitchFamily="18" charset="0"/>
            </a:endParaRPr>
          </a:p>
        </p:txBody>
      </p:sp>
      <p:cxnSp>
        <p:nvCxnSpPr>
          <p:cNvPr id="154" name="Straight Connector 153">
            <a:extLst>
              <a:ext uri="{FF2B5EF4-FFF2-40B4-BE49-F238E27FC236}">
                <a16:creationId xmlns:a16="http://schemas.microsoft.com/office/drawing/2014/main" id="{3E3E353B-39CC-CB46-98C9-409F769502F0}"/>
              </a:ext>
            </a:extLst>
          </p:cNvPr>
          <p:cNvCxnSpPr/>
          <p:nvPr/>
        </p:nvCxnSpPr>
        <p:spPr>
          <a:xfrm>
            <a:off x="3216729" y="21444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grpSp>
        <p:nvGrpSpPr>
          <p:cNvPr id="2" name="Group 1">
            <a:extLst>
              <a:ext uri="{FF2B5EF4-FFF2-40B4-BE49-F238E27FC236}">
                <a16:creationId xmlns:a16="http://schemas.microsoft.com/office/drawing/2014/main" id="{F2ADBDFB-BCE6-5067-C911-F9734957C28D}"/>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1202D095-109A-2303-35AB-529D7640D858}"/>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25AA6ACC-553F-9874-FFF8-A4C9928B15E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67F3C817-29E5-85DC-474E-8D3DB6151ECD}"/>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D2CB58E0-4ECD-6520-3267-413F32A9CAF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C313C367-55B8-F715-3A4F-B9CEE7CBE9E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801157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32FA3-7684-CEE9-2485-6ADC63CFF43C}"/>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79DFD62E-AB24-89DA-F399-8AFEE14DF4E9}"/>
              </a:ext>
            </a:extLst>
          </p:cNvPr>
          <p:cNvGrpSpPr/>
          <p:nvPr/>
        </p:nvGrpSpPr>
        <p:grpSpPr>
          <a:xfrm>
            <a:off x="4002579" y="0"/>
            <a:ext cx="4934944" cy="6858000"/>
            <a:chOff x="4010497" y="-1"/>
            <a:chExt cx="4934944" cy="6858000"/>
          </a:xfrm>
        </p:grpSpPr>
        <p:grpSp>
          <p:nvGrpSpPr>
            <p:cNvPr id="25" name="Group 24">
              <a:extLst>
                <a:ext uri="{FF2B5EF4-FFF2-40B4-BE49-F238E27FC236}">
                  <a16:creationId xmlns:a16="http://schemas.microsoft.com/office/drawing/2014/main" id="{B74E4A92-FF4A-86B9-90D8-2377EDEFD1BB}"/>
                </a:ext>
              </a:extLst>
            </p:cNvPr>
            <p:cNvGrpSpPr/>
            <p:nvPr/>
          </p:nvGrpSpPr>
          <p:grpSpPr>
            <a:xfrm>
              <a:off x="4010497" y="-1"/>
              <a:ext cx="4934944" cy="6858000"/>
              <a:chOff x="3995803" y="0"/>
              <a:chExt cx="4924964" cy="6976996"/>
            </a:xfrm>
          </p:grpSpPr>
          <p:sp>
            <p:nvSpPr>
              <p:cNvPr id="26" name="Rectangle 25">
                <a:extLst>
                  <a:ext uri="{FF2B5EF4-FFF2-40B4-BE49-F238E27FC236}">
                    <a16:creationId xmlns:a16="http://schemas.microsoft.com/office/drawing/2014/main" id="{4987AA32-8E42-C637-4077-0045B7C49058}"/>
                  </a:ext>
                </a:extLst>
              </p:cNvPr>
              <p:cNvSpPr/>
              <p:nvPr/>
            </p:nvSpPr>
            <p:spPr>
              <a:xfrm>
                <a:off x="3995803" y="0"/>
                <a:ext cx="4171167" cy="6976996"/>
              </a:xfrm>
              <a:prstGeom prst="rect">
                <a:avLst/>
              </a:prstGeom>
              <a:solidFill>
                <a:schemeClr val="accent1">
                  <a:alpha val="36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LK" dirty="0"/>
              </a:p>
            </p:txBody>
          </p:sp>
          <p:sp>
            <p:nvSpPr>
              <p:cNvPr id="27" name="Text Placeholder 8">
                <a:extLst>
                  <a:ext uri="{FF2B5EF4-FFF2-40B4-BE49-F238E27FC236}">
                    <a16:creationId xmlns:a16="http://schemas.microsoft.com/office/drawing/2014/main" id="{26A29367-9AAF-04BE-2CC6-1DE6B50DA9E6}"/>
                  </a:ext>
                </a:extLst>
              </p:cNvPr>
              <p:cNvSpPr txBox="1">
                <a:spLocks/>
              </p:cNvSpPr>
              <p:nvPr/>
            </p:nvSpPr>
            <p:spPr>
              <a:xfrm>
                <a:off x="4407062" y="4019530"/>
                <a:ext cx="3352881" cy="49788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M.S.M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Shazny</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z</a:t>
                </a:r>
                <a:r>
                  <a:rPr lang="en-US" b="1" dirty="0">
                    <a:solidFill>
                      <a:srgbClr val="401918"/>
                    </a:solidFill>
                    <a:latin typeface="Times New Roman" panose="02020603050405020304" pitchFamily="18" charset="0"/>
                    <a:cs typeface="Times New Roman" panose="02020603050405020304" pitchFamily="18" charset="0"/>
                  </a:rPr>
                  <a:t>IT211736322</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29" name="Pentagon 28">
                <a:extLst>
                  <a:ext uri="{FF2B5EF4-FFF2-40B4-BE49-F238E27FC236}">
                    <a16:creationId xmlns:a16="http://schemas.microsoft.com/office/drawing/2014/main" id="{9DEF9BBB-C6FD-3996-B199-7099D185314B}"/>
                  </a:ext>
                </a:extLst>
              </p:cNvPr>
              <p:cNvSpPr/>
              <p:nvPr/>
            </p:nvSpPr>
            <p:spPr>
              <a:xfrm>
                <a:off x="8131628" y="1304120"/>
                <a:ext cx="789139" cy="438411"/>
              </a:xfrm>
              <a:prstGeom prst="homePlate">
                <a:avLst/>
              </a:prstGeom>
              <a:solidFill>
                <a:schemeClr val="accent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LK"/>
              </a:p>
            </p:txBody>
          </p:sp>
        </p:grpSp>
        <p:pic>
          <p:nvPicPr>
            <p:cNvPr id="3" name="Picture 2" descr="A person standing in a room with computers&#10;&#10;Description automatically generated">
              <a:extLst>
                <a:ext uri="{FF2B5EF4-FFF2-40B4-BE49-F238E27FC236}">
                  <a16:creationId xmlns:a16="http://schemas.microsoft.com/office/drawing/2014/main" id="{E68843C8-6050-62B0-9E18-0537484AF1C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7200"/>
                      </a14:imgEffect>
                    </a14:imgLayer>
                  </a14:imgProps>
                </a:ext>
              </a:extLst>
            </a:blip>
            <a:srcRect l="22255" t="15528" r="30955" b="23292"/>
            <a:stretch/>
          </p:blipFill>
          <p:spPr>
            <a:xfrm>
              <a:off x="4717956" y="920076"/>
              <a:ext cx="2917832" cy="2861361"/>
            </a:xfrm>
            <a:prstGeom prst="ellipse">
              <a:avLst/>
            </a:prstGeom>
            <a:ln>
              <a:noFill/>
            </a:ln>
            <a:effectLst>
              <a:softEdge rad="112500"/>
            </a:effectLst>
          </p:spPr>
        </p:pic>
      </p:grpSp>
      <p:grpSp>
        <p:nvGrpSpPr>
          <p:cNvPr id="20" name="Group 19">
            <a:extLst>
              <a:ext uri="{FF2B5EF4-FFF2-40B4-BE49-F238E27FC236}">
                <a16:creationId xmlns:a16="http://schemas.microsoft.com/office/drawing/2014/main" id="{87F956AA-9B1C-10BE-152B-8D8A71195080}"/>
              </a:ext>
            </a:extLst>
          </p:cNvPr>
          <p:cNvGrpSpPr/>
          <p:nvPr/>
        </p:nvGrpSpPr>
        <p:grpSpPr>
          <a:xfrm>
            <a:off x="-58071" y="-1"/>
            <a:ext cx="4812608" cy="6858001"/>
            <a:chOff x="-175364" y="-1"/>
            <a:chExt cx="4934944" cy="6976997"/>
          </a:xfrm>
          <a:solidFill>
            <a:schemeClr val="accent1">
              <a:alpha val="36000"/>
            </a:schemeClr>
          </a:solidFill>
        </p:grpSpPr>
        <p:sp>
          <p:nvSpPr>
            <p:cNvPr id="21" name="Rectangle 20">
              <a:extLst>
                <a:ext uri="{FF2B5EF4-FFF2-40B4-BE49-F238E27FC236}">
                  <a16:creationId xmlns:a16="http://schemas.microsoft.com/office/drawing/2014/main" id="{E64AE39A-A4FC-03BB-1CDB-58A77D0EEEE5}"/>
                </a:ext>
              </a:extLst>
            </p:cNvPr>
            <p:cNvSpPr/>
            <p:nvPr/>
          </p:nvSpPr>
          <p:spPr>
            <a:xfrm>
              <a:off x="-175364" y="-1"/>
              <a:ext cx="4171167" cy="6976997"/>
            </a:xfrm>
            <a:prstGeom prst="rect">
              <a:avLst/>
            </a:prstGeom>
            <a:grp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LK" dirty="0"/>
            </a:p>
          </p:txBody>
        </p:sp>
        <p:sp>
          <p:nvSpPr>
            <p:cNvPr id="23" name="Text Placeholder 8">
              <a:extLst>
                <a:ext uri="{FF2B5EF4-FFF2-40B4-BE49-F238E27FC236}">
                  <a16:creationId xmlns:a16="http://schemas.microsoft.com/office/drawing/2014/main" id="{49BA1695-15C2-DF9E-0F45-CDBBF03C645B}"/>
                </a:ext>
              </a:extLst>
            </p:cNvPr>
            <p:cNvSpPr txBox="1">
              <a:spLocks/>
            </p:cNvSpPr>
            <p:nvPr/>
          </p:nvSpPr>
          <p:spPr>
            <a:xfrm>
              <a:off x="657535" y="4019530"/>
              <a:ext cx="2381257"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Rizan S</a:t>
              </a: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IT21311840</a:t>
              </a:r>
            </a:p>
          </p:txBody>
        </p:sp>
        <p:sp>
          <p:nvSpPr>
            <p:cNvPr id="24" name="Pentagon 23">
              <a:extLst>
                <a:ext uri="{FF2B5EF4-FFF2-40B4-BE49-F238E27FC236}">
                  <a16:creationId xmlns:a16="http://schemas.microsoft.com/office/drawing/2014/main" id="{3B09BD30-1E0C-9D67-2BE3-5F03D0690663}"/>
                </a:ext>
              </a:extLst>
            </p:cNvPr>
            <p:cNvSpPr/>
            <p:nvPr/>
          </p:nvSpPr>
          <p:spPr>
            <a:xfrm>
              <a:off x="3970441" y="325152"/>
              <a:ext cx="789139" cy="438411"/>
            </a:xfrm>
            <a:prstGeom prst="homePlate">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LK"/>
            </a:p>
          </p:txBody>
        </p:sp>
        <p:pic>
          <p:nvPicPr>
            <p:cNvPr id="22" name="Picture 21" descr="A person wearing a pink scarf&#10;&#10;Description automatically generated">
              <a:extLst>
                <a:ext uri="{FF2B5EF4-FFF2-40B4-BE49-F238E27FC236}">
                  <a16:creationId xmlns:a16="http://schemas.microsoft.com/office/drawing/2014/main" id="{43102DFC-0658-CE7E-1AB5-FD7A8C263520}"/>
                </a:ext>
              </a:extLst>
            </p:cNvPr>
            <p:cNvPicPr>
              <a:picLocks noChangeAspect="1"/>
            </p:cNvPicPr>
            <p:nvPr/>
          </p:nvPicPr>
          <p:blipFill rotWithShape="1">
            <a:blip r:embed="rId5"/>
            <a:srcRect l="17915" t="8332" r="9679" b="43975"/>
            <a:stretch/>
          </p:blipFill>
          <p:spPr>
            <a:xfrm>
              <a:off x="488302" y="917091"/>
              <a:ext cx="2867332" cy="2834758"/>
            </a:xfrm>
            <a:prstGeom prst="ellipse">
              <a:avLst/>
            </a:prstGeom>
            <a:grpFill/>
            <a:ln>
              <a:noFill/>
            </a:ln>
            <a:effectLst>
              <a:softEdge rad="112500"/>
            </a:effectLst>
          </p:spPr>
        </p:pic>
      </p:grpSp>
      <p:sp>
        <p:nvSpPr>
          <p:cNvPr id="36" name="TextBox 35">
            <a:extLst>
              <a:ext uri="{FF2B5EF4-FFF2-40B4-BE49-F238E27FC236}">
                <a16:creationId xmlns:a16="http://schemas.microsoft.com/office/drawing/2014/main" id="{CD772E42-3DAF-4E9A-6FEF-947B20DF5F94}"/>
              </a:ext>
            </a:extLst>
          </p:cNvPr>
          <p:cNvSpPr txBox="1"/>
          <p:nvPr/>
        </p:nvSpPr>
        <p:spPr>
          <a:xfrm>
            <a:off x="12010750" y="2537385"/>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Team Members</a:t>
            </a:r>
          </a:p>
        </p:txBody>
      </p:sp>
      <p:grpSp>
        <p:nvGrpSpPr>
          <p:cNvPr id="8" name="Group 7">
            <a:extLst>
              <a:ext uri="{FF2B5EF4-FFF2-40B4-BE49-F238E27FC236}">
                <a16:creationId xmlns:a16="http://schemas.microsoft.com/office/drawing/2014/main" id="{DE29375A-50DC-94A8-3933-379CCE75D8A0}"/>
              </a:ext>
            </a:extLst>
          </p:cNvPr>
          <p:cNvGrpSpPr/>
          <p:nvPr/>
        </p:nvGrpSpPr>
        <p:grpSpPr>
          <a:xfrm>
            <a:off x="8179323" y="0"/>
            <a:ext cx="4803963" cy="6858001"/>
            <a:chOff x="8195057" y="-2"/>
            <a:chExt cx="4803963" cy="6858001"/>
          </a:xfrm>
        </p:grpSpPr>
        <p:grpSp>
          <p:nvGrpSpPr>
            <p:cNvPr id="30" name="Group 29">
              <a:extLst>
                <a:ext uri="{FF2B5EF4-FFF2-40B4-BE49-F238E27FC236}">
                  <a16:creationId xmlns:a16="http://schemas.microsoft.com/office/drawing/2014/main" id="{EEFAA33A-68CB-0485-9384-03E580E658CB}"/>
                </a:ext>
              </a:extLst>
            </p:cNvPr>
            <p:cNvGrpSpPr/>
            <p:nvPr/>
          </p:nvGrpSpPr>
          <p:grpSpPr>
            <a:xfrm>
              <a:off x="8195057" y="-2"/>
              <a:ext cx="4803963" cy="6858001"/>
              <a:chOff x="8166970" y="-1"/>
              <a:chExt cx="4938805" cy="6976995"/>
            </a:xfrm>
            <a:solidFill>
              <a:schemeClr val="accent1">
                <a:alpha val="36000"/>
              </a:schemeClr>
            </a:solidFill>
          </p:grpSpPr>
          <p:sp>
            <p:nvSpPr>
              <p:cNvPr id="32" name="Text Placeholder 8">
                <a:extLst>
                  <a:ext uri="{FF2B5EF4-FFF2-40B4-BE49-F238E27FC236}">
                    <a16:creationId xmlns:a16="http://schemas.microsoft.com/office/drawing/2014/main" id="{F69BFA40-D6BB-1CEC-8AA6-EA0B1E293B53}"/>
                  </a:ext>
                </a:extLst>
              </p:cNvPr>
              <p:cNvSpPr txBox="1">
                <a:spLocks/>
              </p:cNvSpPr>
              <p:nvPr/>
            </p:nvSpPr>
            <p:spPr>
              <a:xfrm>
                <a:off x="8639938" y="4019529"/>
                <a:ext cx="3452271"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Z.F.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Sahla</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IT21159558</a:t>
                </a:r>
              </a:p>
            </p:txBody>
          </p:sp>
          <p:sp>
            <p:nvSpPr>
              <p:cNvPr id="34" name="Pentagon 33">
                <a:extLst>
                  <a:ext uri="{FF2B5EF4-FFF2-40B4-BE49-F238E27FC236}">
                    <a16:creationId xmlns:a16="http://schemas.microsoft.com/office/drawing/2014/main" id="{340539FE-9B1A-7264-63AE-184B2A29F298}"/>
                  </a:ext>
                </a:extLst>
              </p:cNvPr>
              <p:cNvSpPr/>
              <p:nvPr/>
            </p:nvSpPr>
            <p:spPr>
              <a:xfrm>
                <a:off x="12316636" y="2149777"/>
                <a:ext cx="789139" cy="438411"/>
              </a:xfrm>
              <a:prstGeom prst="homePlate">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sp>
            <p:nvSpPr>
              <p:cNvPr id="31" name="Rectangle 30">
                <a:extLst>
                  <a:ext uri="{FF2B5EF4-FFF2-40B4-BE49-F238E27FC236}">
                    <a16:creationId xmlns:a16="http://schemas.microsoft.com/office/drawing/2014/main" id="{89A69DDF-8D7F-9E75-1335-552B49ED0B84}"/>
                  </a:ext>
                </a:extLst>
              </p:cNvPr>
              <p:cNvSpPr/>
              <p:nvPr/>
            </p:nvSpPr>
            <p:spPr>
              <a:xfrm>
                <a:off x="8166970" y="-1"/>
                <a:ext cx="4171167" cy="6976995"/>
              </a:xfrm>
              <a:prstGeom prst="rect">
                <a:avLst/>
              </a:prstGeom>
              <a:grpFill/>
              <a:ln>
                <a:solidFill>
                  <a:srgbClr val="C88E98"/>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grpSp>
        <p:pic>
          <p:nvPicPr>
            <p:cNvPr id="5" name="Picture 4" descr="A person standing in front of a store&#10;&#10;Description automatically generated">
              <a:extLst>
                <a:ext uri="{FF2B5EF4-FFF2-40B4-BE49-F238E27FC236}">
                  <a16:creationId xmlns:a16="http://schemas.microsoft.com/office/drawing/2014/main" id="{80519ABA-CF46-14D4-E076-B2EEAD100806}"/>
                </a:ext>
              </a:extLst>
            </p:cNvPr>
            <p:cNvPicPr>
              <a:picLocks noChangeAspect="1"/>
            </p:cNvPicPr>
            <p:nvPr/>
          </p:nvPicPr>
          <p:blipFill>
            <a:blip r:embed="rId6"/>
            <a:srcRect l="44661" t="28038" r="8616" b="36920"/>
            <a:stretch/>
          </p:blipFill>
          <p:spPr>
            <a:xfrm>
              <a:off x="8884597" y="920076"/>
              <a:ext cx="2899047" cy="2898978"/>
            </a:xfrm>
            <a:prstGeom prst="ellipse">
              <a:avLst/>
            </a:prstGeom>
            <a:ln>
              <a:noFill/>
            </a:ln>
            <a:effectLst>
              <a:softEdge rad="112500"/>
            </a:effectLst>
          </p:spPr>
        </p:pic>
      </p:grpSp>
      <p:sp>
        <p:nvSpPr>
          <p:cNvPr id="2" name="Subtitle 11" descr="subtitle">
            <a:extLst>
              <a:ext uri="{FF2B5EF4-FFF2-40B4-BE49-F238E27FC236}">
                <a16:creationId xmlns:a16="http://schemas.microsoft.com/office/drawing/2014/main" id="{2DA1AE93-F8A1-E887-EAA8-17962235F68D}"/>
              </a:ext>
            </a:extLst>
          </p:cNvPr>
          <p:cNvSpPr>
            <a:spLocks noGrp="1"/>
          </p:cNvSpPr>
          <p:nvPr>
            <p:ph type="subTitle" idx="1"/>
          </p:nvPr>
        </p:nvSpPr>
        <p:spPr>
          <a:xfrm>
            <a:off x="7389079" y="5392401"/>
            <a:ext cx="4178808" cy="521208"/>
          </a:xfrm>
        </p:spPr>
        <p:txBody>
          <a:bodyPr rtlCol="0"/>
          <a:lstStyle/>
          <a:p>
            <a:r>
              <a:rPr lang="en-GB" sz="1800" b="1" dirty="0">
                <a:effectLst/>
                <a:latin typeface="Calibri" panose="020F0502020204030204" pitchFamily="34" charset="0"/>
                <a:ea typeface="DengXian" panose="02010600030101010101" pitchFamily="2" charset="-122"/>
                <a:cs typeface="Mangal" panose="02040503050203030202" pitchFamily="18" charset="0"/>
              </a:rPr>
              <a:t>24-25j-281</a:t>
            </a:r>
            <a:endParaRPr lang="en-LK" sz="1800" dirty="0">
              <a:effectLst/>
              <a:latin typeface="Calibri" panose="020F0502020204030204" pitchFamily="34" charset="0"/>
              <a:ea typeface="DengXian" panose="02010600030101010101" pitchFamily="2" charset="-122"/>
              <a:cs typeface="Mangal" panose="02040503050203030202" pitchFamily="18" charset="0"/>
            </a:endParaRPr>
          </a:p>
        </p:txBody>
      </p:sp>
      <p:grpSp>
        <p:nvGrpSpPr>
          <p:cNvPr id="4" name="Google Shape;714;p34">
            <a:extLst>
              <a:ext uri="{FF2B5EF4-FFF2-40B4-BE49-F238E27FC236}">
                <a16:creationId xmlns:a16="http://schemas.microsoft.com/office/drawing/2014/main" id="{8CF8430C-C87F-CDBF-363D-C51E7F136CEB}"/>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58C2887C-3467-A274-5B61-D3A68E8C9E0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716;p34">
              <a:extLst>
                <a:ext uri="{FF2B5EF4-FFF2-40B4-BE49-F238E27FC236}">
                  <a16:creationId xmlns:a16="http://schemas.microsoft.com/office/drawing/2014/main" id="{29B8C490-93AB-E20F-C579-59391DE47FF0}"/>
                </a:ext>
              </a:extLst>
            </p:cNvPr>
            <p:cNvPicPr preferRelativeResize="0"/>
            <p:nvPr/>
          </p:nvPicPr>
          <p:blipFill>
            <a:blip r:embed="rId7">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34687805-7153-422A-7544-7646318525A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latin typeface="Raleway"/>
                  <a:ea typeface="Raleway"/>
                  <a:cs typeface="Raleway"/>
                  <a:sym typeface="Raleway"/>
                </a:rPr>
                <a:t>05.12.2024</a:t>
              </a:r>
              <a:endParaRPr sz="1200" dirty="0">
                <a:latin typeface="Raleway"/>
                <a:ea typeface="Raleway"/>
                <a:cs typeface="Raleway"/>
                <a:sym typeface="Raleway"/>
              </a:endParaRPr>
            </a:p>
          </p:txBody>
        </p:sp>
      </p:grpSp>
    </p:spTree>
    <p:extLst>
      <p:ext uri="{BB962C8B-B14F-4D97-AF65-F5344CB8AC3E}">
        <p14:creationId xmlns:p14="http://schemas.microsoft.com/office/powerpoint/2010/main" val="320413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B3003-B1C3-46D2-39A3-9E608D89F681}"/>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9486DB2-3941-4059-209D-9202C221BB28}"/>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1054DBFB-DB4B-24F5-AD53-F6551A3B36E6}"/>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556075CE-1C13-E3DF-166E-358300ABF7DD}"/>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44529A42-431F-B14E-C8C8-F0F07E512CCA}"/>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F9126AD9-8466-1833-1C10-BFA9C31FD435}"/>
              </a:ext>
            </a:extLst>
          </p:cNvPr>
          <p:cNvSpPr txBox="1"/>
          <p:nvPr/>
        </p:nvSpPr>
        <p:spPr>
          <a:xfrm>
            <a:off x="2795304" y="675945"/>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System Diagram</a:t>
            </a:r>
          </a:p>
        </p:txBody>
      </p:sp>
      <p:grpSp>
        <p:nvGrpSpPr>
          <p:cNvPr id="2" name="Group 1">
            <a:extLst>
              <a:ext uri="{FF2B5EF4-FFF2-40B4-BE49-F238E27FC236}">
                <a16:creationId xmlns:a16="http://schemas.microsoft.com/office/drawing/2014/main" id="{07F4AED9-0723-9674-8C37-DE458BAADA47}"/>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5F055E81-B5B7-FF50-2854-9EE51CCD2C54}"/>
                </a:ext>
              </a:extLst>
            </p:cNvPr>
            <p:cNvGrpSpPr/>
            <p:nvPr/>
          </p:nvGrpSpPr>
          <p:grpSpPr>
            <a:xfrm>
              <a:off x="-3740" y="6448499"/>
              <a:ext cx="12190249" cy="409500"/>
              <a:chOff x="25500" y="4672450"/>
              <a:chExt cx="12190249" cy="409500"/>
            </a:xfrm>
          </p:grpSpPr>
          <p:sp>
            <p:nvSpPr>
              <p:cNvPr id="16" name="Google Shape;715;p34">
                <a:extLst>
                  <a:ext uri="{FF2B5EF4-FFF2-40B4-BE49-F238E27FC236}">
                    <a16:creationId xmlns:a16="http://schemas.microsoft.com/office/drawing/2014/main" id="{2450C64B-53E6-FDCE-3D37-79B44EA1577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 name="Google Shape;716;p34">
                <a:extLst>
                  <a:ext uri="{FF2B5EF4-FFF2-40B4-BE49-F238E27FC236}">
                    <a16:creationId xmlns:a16="http://schemas.microsoft.com/office/drawing/2014/main" id="{5FF1327E-9424-78E5-ECE0-9C4CBF45242D}"/>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8" name="Google Shape;717;p34">
                <a:extLst>
                  <a:ext uri="{FF2B5EF4-FFF2-40B4-BE49-F238E27FC236}">
                    <a16:creationId xmlns:a16="http://schemas.microsoft.com/office/drawing/2014/main" id="{EFE172FC-881D-D5FD-D6AD-8B41DA41B091}"/>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15" name="Google Shape;717;p34">
              <a:extLst>
                <a:ext uri="{FF2B5EF4-FFF2-40B4-BE49-F238E27FC236}">
                  <a16:creationId xmlns:a16="http://schemas.microsoft.com/office/drawing/2014/main" id="{B451F106-AFE0-6B75-94BC-462E400BB786}"/>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31" name="Picture 30" descr="A screenshot of a computer&#10;&#10;Description automatically generated">
            <a:extLst>
              <a:ext uri="{FF2B5EF4-FFF2-40B4-BE49-F238E27FC236}">
                <a16:creationId xmlns:a16="http://schemas.microsoft.com/office/drawing/2014/main" id="{B70D1201-F7A1-EE91-CA8F-4DD65CEA4676}"/>
              </a:ext>
            </a:extLst>
          </p:cNvPr>
          <p:cNvPicPr>
            <a:picLocks noChangeAspect="1"/>
          </p:cNvPicPr>
          <p:nvPr/>
        </p:nvPicPr>
        <p:blipFill>
          <a:blip r:embed="rId4"/>
          <a:srcRect l="9225" t="15958" r="20407" b="57375"/>
          <a:stretch/>
        </p:blipFill>
        <p:spPr>
          <a:xfrm>
            <a:off x="2500315" y="1849533"/>
            <a:ext cx="7094998" cy="3801961"/>
          </a:xfrm>
          <a:prstGeom prst="rect">
            <a:avLst/>
          </a:prstGeom>
        </p:spPr>
      </p:pic>
    </p:spTree>
    <p:extLst>
      <p:ext uri="{BB962C8B-B14F-4D97-AF65-F5344CB8AC3E}">
        <p14:creationId xmlns:p14="http://schemas.microsoft.com/office/powerpoint/2010/main" val="2786320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EC902-7E50-DAA5-57F2-B5D297B2AF73}"/>
            </a:ext>
          </a:extLst>
        </p:cNvPr>
        <p:cNvGrpSpPr/>
        <p:nvPr/>
      </p:nvGrpSpPr>
      <p:grpSpPr>
        <a:xfrm>
          <a:off x="0" y="0"/>
          <a:ext cx="0" cy="0"/>
          <a:chOff x="0" y="0"/>
          <a:chExt cx="0" cy="0"/>
        </a:xfrm>
      </p:grpSpPr>
      <p:pic>
        <p:nvPicPr>
          <p:cNvPr id="12" name="Picture Placeholder 11" descr="A close-up of a digital brain&#10;&#10;Description automatically generated">
            <a:extLst>
              <a:ext uri="{FF2B5EF4-FFF2-40B4-BE49-F238E27FC236}">
                <a16:creationId xmlns:a16="http://schemas.microsoft.com/office/drawing/2014/main" id="{6059D9F4-04C1-6F79-16AC-DF0C35B6BF84}"/>
              </a:ext>
            </a:extLst>
          </p:cNvPr>
          <p:cNvPicPr>
            <a:picLocks noGrp="1" noChangeAspect="1"/>
          </p:cNvPicPr>
          <p:nvPr>
            <p:ph type="pic" sz="quarter" idx="10"/>
          </p:nvPr>
        </p:nvPicPr>
        <p:blipFill>
          <a:blip r:embed="rId3"/>
          <a:srcRect t="5703" b="5703"/>
          <a:stretch>
            <a:fillRect/>
          </a:stretch>
        </p:blipFill>
        <p:spPr/>
      </p:pic>
      <p:sp>
        <p:nvSpPr>
          <p:cNvPr id="29" name="Rectangle 28">
            <a:extLst>
              <a:ext uri="{FF2B5EF4-FFF2-40B4-BE49-F238E27FC236}">
                <a16:creationId xmlns:a16="http://schemas.microsoft.com/office/drawing/2014/main" id="{72B8A5BF-B049-0CEB-BF1F-2E02F56F563D}"/>
              </a:ext>
              <a:ext uri="{C183D7F6-B498-43B3-948B-1728B52AA6E4}">
                <adec:decorative xmlns:adec="http://schemas.microsoft.com/office/drawing/2017/decorative" val="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C0EC6FEA-DB8E-840A-03E6-BE6A75F12F74}"/>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9841CC67-4060-BA30-1889-6C9FCB2215A0}"/>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45C21626-9C61-C877-DF74-B8577FEBFF0D}"/>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1A49E2D4-A360-1CA0-F324-A794D73FDFB1}"/>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503CCA48-2ADB-CB87-A588-B6176DEAC068}"/>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96D4E641-0FB9-8DBE-FFE8-FC831871F67D}"/>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grpSp>
        <p:nvGrpSpPr>
          <p:cNvPr id="5" name="Group 4">
            <a:extLst>
              <a:ext uri="{FF2B5EF4-FFF2-40B4-BE49-F238E27FC236}">
                <a16:creationId xmlns:a16="http://schemas.microsoft.com/office/drawing/2014/main" id="{B31E173A-EE80-0023-198A-FBBE5C616DC9}"/>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8ED4BE26-8287-F3D8-CEC1-BA265213AEBA}"/>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F902515B-B2FB-36EA-D61C-52796D400172}"/>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19" name="Slide Number Placeholder 5" descr="Slide Number">
            <a:extLst>
              <a:ext uri="{FF2B5EF4-FFF2-40B4-BE49-F238E27FC236}">
                <a16:creationId xmlns:a16="http://schemas.microsoft.com/office/drawing/2014/main" id="{6A0DB079-9D06-F970-8FC0-9BD4A5A56311}"/>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31</a:t>
            </a:fld>
            <a:endParaRPr lang="en-GB" sz="1200">
              <a:solidFill>
                <a:schemeClr val="bg1"/>
              </a:solidFill>
            </a:endParaRPr>
          </a:p>
        </p:txBody>
      </p:sp>
      <p:sp>
        <p:nvSpPr>
          <p:cNvPr id="2" name="TextBox 1">
            <a:extLst>
              <a:ext uri="{FF2B5EF4-FFF2-40B4-BE49-F238E27FC236}">
                <a16:creationId xmlns:a16="http://schemas.microsoft.com/office/drawing/2014/main" id="{0E55021E-3A24-0709-6E39-8C2B8202DACF}"/>
              </a:ext>
            </a:extLst>
          </p:cNvPr>
          <p:cNvSpPr txBox="1"/>
          <p:nvPr/>
        </p:nvSpPr>
        <p:spPr>
          <a:xfrm>
            <a:off x="351101" y="326710"/>
            <a:ext cx="7222516" cy="1015663"/>
          </a:xfrm>
          <a:prstGeom prst="rect">
            <a:avLst/>
          </a:prstGeom>
          <a:noFill/>
        </p:spPr>
        <p:txBody>
          <a:bodyPr wrap="square" rtlCol="0">
            <a:spAutoFit/>
          </a:bodyPr>
          <a:lstStyle/>
          <a:p>
            <a:pPr algn="ctr" defTabSz="996696">
              <a:spcAft>
                <a:spcPts val="600"/>
              </a:spcAft>
            </a:pPr>
            <a:r>
              <a:rPr lang="fr-CA" sz="6000" b="1" dirty="0">
                <a:solidFill>
                  <a:schemeClr val="bg1"/>
                </a:solidFill>
                <a:latin typeface="Times New Roman" panose="02020603050405020304" pitchFamily="18" charset="0"/>
                <a:cs typeface="Times New Roman" panose="02020603050405020304" pitchFamily="18" charset="0"/>
              </a:rPr>
              <a:t>Technologies </a:t>
            </a:r>
            <a:r>
              <a:rPr lang="fr-CA" sz="6000" b="1" dirty="0" err="1">
                <a:solidFill>
                  <a:schemeClr val="bg1"/>
                </a:solidFill>
                <a:latin typeface="Times New Roman" panose="02020603050405020304" pitchFamily="18" charset="0"/>
                <a:cs typeface="Times New Roman" panose="02020603050405020304" pitchFamily="18" charset="0"/>
              </a:rPr>
              <a:t>Used</a:t>
            </a:r>
            <a:endParaRPr lang="en-GB" sz="6000" b="1" dirty="0">
              <a:solidFill>
                <a:schemeClr val="bg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C7250554-F0C2-3645-0992-4ECD3B3E2E8B}"/>
              </a:ext>
            </a:extLst>
          </p:cNvPr>
          <p:cNvSpPr txBox="1"/>
          <p:nvPr/>
        </p:nvSpPr>
        <p:spPr>
          <a:xfrm>
            <a:off x="1962687" y="1361306"/>
            <a:ext cx="8340583" cy="4796185"/>
          </a:xfrm>
          <a:prstGeom prst="rect">
            <a:avLst/>
          </a:prstGeom>
          <a:noFill/>
        </p:spPr>
        <p:txBody>
          <a:bodyPr wrap="square">
            <a:spAutoFit/>
          </a:bodyPr>
          <a:lstStyle/>
          <a:p>
            <a:pPr marL="342900" indent="-342900">
              <a:spcBef>
                <a:spcPts val="1000"/>
              </a:spcBef>
              <a:buFont typeface="Wingdings" pitchFamily="2" charset="2"/>
              <a:buChar char="q"/>
              <a:defRPr/>
            </a:pPr>
            <a:r>
              <a:rPr lang="fr-CA" sz="2400" b="1" dirty="0">
                <a:solidFill>
                  <a:schemeClr val="bg1"/>
                </a:solidFill>
                <a:latin typeface="Times New Roman" panose="02020603050405020304" pitchFamily="18" charset="0"/>
                <a:cs typeface="Times New Roman" panose="02020603050405020304" pitchFamily="18" charset="0"/>
              </a:rPr>
              <a:t> </a:t>
            </a:r>
            <a:r>
              <a:rPr lang="fr-CA" sz="2400" b="1" dirty="0" err="1">
                <a:solidFill>
                  <a:schemeClr val="bg1"/>
                </a:solidFill>
                <a:latin typeface="Times New Roman" panose="02020603050405020304" pitchFamily="18" charset="0"/>
                <a:cs typeface="Times New Roman" panose="02020603050405020304" pitchFamily="18" charset="0"/>
              </a:rPr>
              <a:t>Estimated</a:t>
            </a:r>
            <a:r>
              <a:rPr lang="fr-CA" sz="2400" b="1" dirty="0">
                <a:solidFill>
                  <a:schemeClr val="bg1"/>
                </a:solidFill>
                <a:latin typeface="Times New Roman" panose="02020603050405020304" pitchFamily="18" charset="0"/>
                <a:cs typeface="Times New Roman" panose="02020603050405020304" pitchFamily="18" charset="0"/>
              </a:rPr>
              <a:t> Technologies</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Machine Learning Model – </a:t>
            </a:r>
            <a:r>
              <a:rPr lang="en-GB" sz="2400" dirty="0">
                <a:solidFill>
                  <a:schemeClr val="bg1"/>
                </a:solidFill>
                <a:latin typeface="Times New Roman" panose="02020603050405020304" pitchFamily="18" charset="0"/>
              </a:rPr>
              <a:t>Conditional Gans(</a:t>
            </a:r>
            <a:r>
              <a:rPr lang="en-GB" sz="2400" dirty="0" err="1">
                <a:solidFill>
                  <a:schemeClr val="bg1"/>
                </a:solidFill>
                <a:latin typeface="Times New Roman" panose="02020603050405020304" pitchFamily="18" charset="0"/>
              </a:rPr>
              <a:t>CGans</a:t>
            </a:r>
            <a:r>
              <a:rPr lang="en-GB" sz="2400" dirty="0">
                <a:solidFill>
                  <a:schemeClr val="bg1"/>
                </a:solidFill>
                <a:latin typeface="Times New Roman" panose="02020603050405020304" pitchFamily="18" charset="0"/>
              </a:rPr>
              <a:t>)</a:t>
            </a:r>
            <a:endParaRPr lang="en-GB" sz="2400" dirty="0">
              <a:solidFill>
                <a:schemeClr val="bg1"/>
              </a:solidFill>
              <a:effectLst/>
              <a:latin typeface="Times New Roman" panose="02020603050405020304" pitchFamily="18" charset="0"/>
            </a:endParaRP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Mobile Application - Flutter</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Database - Firebase</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Server - Fast API</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3D Modelling - Blender, Maya, 3ds Max</a:t>
            </a:r>
            <a:endParaRPr lang="fr-CA" sz="2400" b="1" dirty="0">
              <a:solidFill>
                <a:schemeClr val="bg1"/>
              </a:solidFill>
              <a:latin typeface="Times New Roman" panose="02020603050405020304" pitchFamily="18" charset="0"/>
              <a:cs typeface="Times New Roman" panose="02020603050405020304" pitchFamily="18" charset="0"/>
            </a:endParaRPr>
          </a:p>
          <a:p>
            <a:pPr marL="342900" indent="-342900">
              <a:spcBef>
                <a:spcPts val="1000"/>
              </a:spcBef>
              <a:buFont typeface="Wingdings" pitchFamily="2" charset="2"/>
              <a:buChar char="q"/>
              <a:defRPr/>
            </a:pPr>
            <a:r>
              <a:rPr lang="en-GB" sz="2400" dirty="0">
                <a:solidFill>
                  <a:schemeClr val="bg1"/>
                </a:solidFill>
                <a:latin typeface="Times New Roman" panose="02020603050405020304" pitchFamily="18" charset="0"/>
              </a:rPr>
              <a:t>General Environment</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Python</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Google </a:t>
            </a:r>
            <a:r>
              <a:rPr lang="en-US" sz="2400" dirty="0" err="1">
                <a:solidFill>
                  <a:schemeClr val="bg1"/>
                </a:solidFill>
                <a:latin typeface="Times New Roman" panose="02020603050405020304" pitchFamily="18" charset="0"/>
                <a:cs typeface="Times New Roman" panose="02020603050405020304" pitchFamily="18" charset="0"/>
              </a:rPr>
              <a:t>Colab</a:t>
            </a:r>
            <a:endParaRPr lang="en-US" sz="2400" dirty="0">
              <a:solidFill>
                <a:schemeClr val="bg1"/>
              </a:solidFill>
              <a:latin typeface="Times New Roman" panose="02020603050405020304" pitchFamily="18" charset="0"/>
              <a:cs typeface="Times New Roman" panose="02020603050405020304" pitchFamily="18" charset="0"/>
            </a:endParaRP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Gitlab</a:t>
            </a:r>
          </a:p>
          <a:p>
            <a:pPr marL="1257300" lvl="2" indent="-342900">
              <a:spcBef>
                <a:spcPts val="1000"/>
              </a:spcBef>
              <a:buFont typeface="Wingdings" pitchFamily="2" charset="2"/>
              <a:buChar char="q"/>
              <a:defRPr/>
            </a:pPr>
            <a:endParaRPr lang="en-US" sz="2400" dirty="0">
              <a:solidFill>
                <a:schemeClr val="bg1"/>
              </a:solidFill>
              <a:latin typeface="Aptos ExtraBold" panose="020B0004020202020204" pitchFamily="34" charset="0"/>
            </a:endParaRPr>
          </a:p>
        </p:txBody>
      </p:sp>
      <p:grpSp>
        <p:nvGrpSpPr>
          <p:cNvPr id="3" name="Group 2">
            <a:extLst>
              <a:ext uri="{FF2B5EF4-FFF2-40B4-BE49-F238E27FC236}">
                <a16:creationId xmlns:a16="http://schemas.microsoft.com/office/drawing/2014/main" id="{DC5F3EDD-000C-FB2E-387E-3134E522B564}"/>
              </a:ext>
            </a:extLst>
          </p:cNvPr>
          <p:cNvGrpSpPr/>
          <p:nvPr/>
        </p:nvGrpSpPr>
        <p:grpSpPr>
          <a:xfrm>
            <a:off x="-3740" y="6448499"/>
            <a:ext cx="12190249" cy="440681"/>
            <a:chOff x="-3740" y="6448499"/>
            <a:chExt cx="12190249" cy="440681"/>
          </a:xfrm>
        </p:grpSpPr>
        <p:grpSp>
          <p:nvGrpSpPr>
            <p:cNvPr id="4" name="Google Shape;714;p34">
              <a:extLst>
                <a:ext uri="{FF2B5EF4-FFF2-40B4-BE49-F238E27FC236}">
                  <a16:creationId xmlns:a16="http://schemas.microsoft.com/office/drawing/2014/main" id="{11D0AE09-3B0F-DBF3-5C61-C55DD9E97C06}"/>
                </a:ext>
              </a:extLst>
            </p:cNvPr>
            <p:cNvGrpSpPr/>
            <p:nvPr/>
          </p:nvGrpSpPr>
          <p:grpSpPr>
            <a:xfrm>
              <a:off x="-3740" y="6448499"/>
              <a:ext cx="12190249" cy="409500"/>
              <a:chOff x="25500" y="4672450"/>
              <a:chExt cx="12190249" cy="409500"/>
            </a:xfrm>
          </p:grpSpPr>
          <p:sp>
            <p:nvSpPr>
              <p:cNvPr id="8" name="Google Shape;715;p34">
                <a:extLst>
                  <a:ext uri="{FF2B5EF4-FFF2-40B4-BE49-F238E27FC236}">
                    <a16:creationId xmlns:a16="http://schemas.microsoft.com/office/drawing/2014/main" id="{8C4311DD-98CE-419D-E026-6E6C8112596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716;p34">
                <a:extLst>
                  <a:ext uri="{FF2B5EF4-FFF2-40B4-BE49-F238E27FC236}">
                    <a16:creationId xmlns:a16="http://schemas.microsoft.com/office/drawing/2014/main" id="{F68B6853-96AD-5FC2-42ED-AD5010B78A14}"/>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262DE7AB-1348-4F70-B8B5-00FA0395FE06}"/>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58CEEF63-103F-E653-33F6-DAF1231CE4BA}"/>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74969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EAC22-C728-B8B5-8098-E06E98FED86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C35AF7A-3C39-9A90-42B4-A56C9423B780}"/>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a:solidFill>
            <a:schemeClr val="accent1">
              <a:lumMod val="60000"/>
              <a:lumOff val="40000"/>
            </a:schemeClr>
          </a:solidFill>
        </p:grpSpPr>
        <p:sp>
          <p:nvSpPr>
            <p:cNvPr id="9" name="Freeform: Shape 31">
              <a:extLst>
                <a:ext uri="{FF2B5EF4-FFF2-40B4-BE49-F238E27FC236}">
                  <a16:creationId xmlns:a16="http://schemas.microsoft.com/office/drawing/2014/main" id="{2D0567CE-2816-F464-4F19-3CF1D89541F1}"/>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0" name="Freeform: Shape 29">
              <a:extLst>
                <a:ext uri="{FF2B5EF4-FFF2-40B4-BE49-F238E27FC236}">
                  <a16:creationId xmlns:a16="http://schemas.microsoft.com/office/drawing/2014/main" id="{BF95E5F4-3900-8B4B-2B0B-D4233EAB90B5}"/>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7" name="Freeform: Shape 27">
              <a:extLst>
                <a:ext uri="{FF2B5EF4-FFF2-40B4-BE49-F238E27FC236}">
                  <a16:creationId xmlns:a16="http://schemas.microsoft.com/office/drawing/2014/main" id="{FBBFD499-492A-9709-5145-6090B759EB64}"/>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8" name="Freeform: Shape 25">
              <a:extLst>
                <a:ext uri="{FF2B5EF4-FFF2-40B4-BE49-F238E27FC236}">
                  <a16:creationId xmlns:a16="http://schemas.microsoft.com/office/drawing/2014/main" id="{4BB8EED6-24B7-808B-00CD-DAA336A9934C}"/>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9" name="Freeform: Shape 23">
              <a:extLst>
                <a:ext uri="{FF2B5EF4-FFF2-40B4-BE49-F238E27FC236}">
                  <a16:creationId xmlns:a16="http://schemas.microsoft.com/office/drawing/2014/main" id="{699AC509-0A00-2C07-E6E0-921660F1EEA4}"/>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6" name="TextBox 15">
            <a:extLst>
              <a:ext uri="{FF2B5EF4-FFF2-40B4-BE49-F238E27FC236}">
                <a16:creationId xmlns:a16="http://schemas.microsoft.com/office/drawing/2014/main" id="{AEB0BC30-9947-A248-3EAC-27D70CBADD83}"/>
              </a:ext>
            </a:extLst>
          </p:cNvPr>
          <p:cNvSpPr txBox="1"/>
          <p:nvPr/>
        </p:nvSpPr>
        <p:spPr>
          <a:xfrm>
            <a:off x="1681779" y="2167877"/>
            <a:ext cx="8828441" cy="2200602"/>
          </a:xfrm>
          <a:prstGeom prst="rect">
            <a:avLst/>
          </a:prstGeom>
          <a:noFill/>
        </p:spPr>
        <p:txBody>
          <a:bodyPr wrap="square" rtlCol="0">
            <a:spAutoFit/>
          </a:bodyPr>
          <a:lstStyle/>
          <a:p>
            <a:pPr algn="ctr" defTabSz="996696">
              <a:spcAft>
                <a:spcPts val="600"/>
              </a:spcAft>
            </a:pPr>
            <a:r>
              <a:rPr lang="en-GB" sz="6600" b="1">
                <a:solidFill>
                  <a:srgbClr val="401918"/>
                </a:solidFill>
                <a:latin typeface="Times New Roman" panose="02020603050405020304" pitchFamily="18" charset="0"/>
                <a:cs typeface="Times New Roman" panose="02020603050405020304" pitchFamily="18" charset="0"/>
              </a:rPr>
              <a:t>Evidence Of Completion</a:t>
            </a:r>
            <a:endParaRPr lang="en-GB" sz="6600" b="1" dirty="0">
              <a:solidFill>
                <a:srgbClr val="401918"/>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941F502-295B-6D89-0D53-3FF0F012AA07}"/>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19050743-3DB0-F4FD-91D8-7DDDA73C7AE5}"/>
                </a:ext>
              </a:extLst>
            </p:cNvPr>
            <p:cNvGrpSpPr/>
            <p:nvPr/>
          </p:nvGrpSpPr>
          <p:grpSpPr>
            <a:xfrm>
              <a:off x="-3740" y="6448499"/>
              <a:ext cx="12190249" cy="409500"/>
              <a:chOff x="25500" y="4672450"/>
              <a:chExt cx="12190249" cy="409500"/>
            </a:xfrm>
          </p:grpSpPr>
          <p:pic>
            <p:nvPicPr>
              <p:cNvPr id="6" name="Google Shape;716;p34">
                <a:extLst>
                  <a:ext uri="{FF2B5EF4-FFF2-40B4-BE49-F238E27FC236}">
                    <a16:creationId xmlns:a16="http://schemas.microsoft.com/office/drawing/2014/main" id="{61060637-A585-8DAA-2105-1C0EBF8A290A}"/>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7" name="Google Shape;717;p34">
                <a:extLst>
                  <a:ext uri="{FF2B5EF4-FFF2-40B4-BE49-F238E27FC236}">
                    <a16:creationId xmlns:a16="http://schemas.microsoft.com/office/drawing/2014/main" id="{A8FD9CCD-5CB0-70E7-CD49-0FBF3BDE462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sp>
            <p:nvSpPr>
              <p:cNvPr id="5" name="Google Shape;715;p34">
                <a:extLst>
                  <a:ext uri="{FF2B5EF4-FFF2-40B4-BE49-F238E27FC236}">
                    <a16:creationId xmlns:a16="http://schemas.microsoft.com/office/drawing/2014/main" id="{B934BE5C-9D3E-C122-1B31-1188DF77465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717;p34">
              <a:extLst>
                <a:ext uri="{FF2B5EF4-FFF2-40B4-BE49-F238E27FC236}">
                  <a16:creationId xmlns:a16="http://schemas.microsoft.com/office/drawing/2014/main" id="{1AE4BE0F-CDA9-A62C-FACF-AF9EDEAD6CA6}"/>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490441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D4310-8D37-69FA-3214-47E9A3E68213}"/>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0711C33B-6AA7-0930-87F5-CA89BE8A60CE}"/>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031B3584-A148-218A-6E36-95FBD27DB996}"/>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C0C5BE2B-64E3-9EBB-2C30-F5E8CAE187EE}"/>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E391D18C-B2CC-EF4B-5520-C4699BEF8CB2}"/>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grpSp>
      <p:sp>
        <p:nvSpPr>
          <p:cNvPr id="19" name="TextBox 18">
            <a:extLst>
              <a:ext uri="{FF2B5EF4-FFF2-40B4-BE49-F238E27FC236}">
                <a16:creationId xmlns:a16="http://schemas.microsoft.com/office/drawing/2014/main" id="{982831C0-362C-32BD-1E03-20DAFE0AE0B2}"/>
              </a:ext>
            </a:extLst>
          </p:cNvPr>
          <p:cNvSpPr txBox="1"/>
          <p:nvPr/>
        </p:nvSpPr>
        <p:spPr>
          <a:xfrm>
            <a:off x="2656157" y="675945"/>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Speech to text</a:t>
            </a:r>
          </a:p>
        </p:txBody>
      </p:sp>
      <p:grpSp>
        <p:nvGrpSpPr>
          <p:cNvPr id="2" name="Group 1">
            <a:extLst>
              <a:ext uri="{FF2B5EF4-FFF2-40B4-BE49-F238E27FC236}">
                <a16:creationId xmlns:a16="http://schemas.microsoft.com/office/drawing/2014/main" id="{9A21FBA7-17F7-732C-1D97-6FAE0DF23AB2}"/>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BEEDEA98-DE6B-919B-80D0-69AF6380EC2E}"/>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006606ED-D972-582B-4251-C9F863E62162}"/>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Google Shape;716;p34">
                <a:extLst>
                  <a:ext uri="{FF2B5EF4-FFF2-40B4-BE49-F238E27FC236}">
                    <a16:creationId xmlns:a16="http://schemas.microsoft.com/office/drawing/2014/main" id="{8C097187-8C65-DFE1-3C71-5CC3F7CC4F26}"/>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0" name="Google Shape;717;p34">
                <a:extLst>
                  <a:ext uri="{FF2B5EF4-FFF2-40B4-BE49-F238E27FC236}">
                    <a16:creationId xmlns:a16="http://schemas.microsoft.com/office/drawing/2014/main" id="{8C6EBEC7-167F-795E-1585-261E87E61A78}"/>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D6583790-5494-F79D-D5D8-A585B9FC52B7}"/>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grpSp>
        <p:nvGrpSpPr>
          <p:cNvPr id="32" name="Group 31">
            <a:extLst>
              <a:ext uri="{FF2B5EF4-FFF2-40B4-BE49-F238E27FC236}">
                <a16:creationId xmlns:a16="http://schemas.microsoft.com/office/drawing/2014/main" id="{0C271163-5FD8-E1A4-0FC8-40683FECD273}"/>
              </a:ext>
            </a:extLst>
          </p:cNvPr>
          <p:cNvGrpSpPr/>
          <p:nvPr/>
        </p:nvGrpSpPr>
        <p:grpSpPr>
          <a:xfrm>
            <a:off x="870413" y="2488111"/>
            <a:ext cx="10497028" cy="3189511"/>
            <a:chOff x="870413" y="2488111"/>
            <a:chExt cx="10497028" cy="3189511"/>
          </a:xfrm>
        </p:grpSpPr>
        <p:grpSp>
          <p:nvGrpSpPr>
            <p:cNvPr id="30" name="Group 29">
              <a:extLst>
                <a:ext uri="{FF2B5EF4-FFF2-40B4-BE49-F238E27FC236}">
                  <a16:creationId xmlns:a16="http://schemas.microsoft.com/office/drawing/2014/main" id="{6A29C667-FD2E-FC86-FEB7-08AC58960D28}"/>
                </a:ext>
              </a:extLst>
            </p:cNvPr>
            <p:cNvGrpSpPr/>
            <p:nvPr/>
          </p:nvGrpSpPr>
          <p:grpSpPr>
            <a:xfrm>
              <a:off x="870413" y="2488111"/>
              <a:ext cx="10497028" cy="2915457"/>
              <a:chOff x="870413" y="2488111"/>
              <a:chExt cx="10497028" cy="2915457"/>
            </a:xfrm>
          </p:grpSpPr>
          <p:grpSp>
            <p:nvGrpSpPr>
              <p:cNvPr id="27" name="Group 26">
                <a:extLst>
                  <a:ext uri="{FF2B5EF4-FFF2-40B4-BE49-F238E27FC236}">
                    <a16:creationId xmlns:a16="http://schemas.microsoft.com/office/drawing/2014/main" id="{36E43DF4-92CE-7F12-C7A8-1F77138E2667}"/>
                  </a:ext>
                </a:extLst>
              </p:cNvPr>
              <p:cNvGrpSpPr/>
              <p:nvPr/>
            </p:nvGrpSpPr>
            <p:grpSpPr>
              <a:xfrm>
                <a:off x="870413" y="2488111"/>
                <a:ext cx="8703080" cy="1982169"/>
                <a:chOff x="1579415" y="2159525"/>
                <a:chExt cx="9911459" cy="2538949"/>
              </a:xfrm>
            </p:grpSpPr>
            <p:pic>
              <p:nvPicPr>
                <p:cNvPr id="21" name="Picture 20" descr="A screenshot of a computer program&#10;&#10;Description automatically generated">
                  <a:extLst>
                    <a:ext uri="{FF2B5EF4-FFF2-40B4-BE49-F238E27FC236}">
                      <a16:creationId xmlns:a16="http://schemas.microsoft.com/office/drawing/2014/main" id="{3819FF69-CFE9-2985-E66A-3C474ABD1F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19280" y="2159525"/>
                  <a:ext cx="3471594" cy="2538949"/>
                </a:xfrm>
                <a:prstGeom prst="rect">
                  <a:avLst/>
                </a:prstGeom>
                <a:noFill/>
                <a:ln>
                  <a:noFill/>
                </a:ln>
              </p:spPr>
            </p:pic>
            <p:pic>
              <p:nvPicPr>
                <p:cNvPr id="23" name="Picture 22" descr="A screenshot of a computer&#10;&#10;Description automatically generated">
                  <a:extLst>
                    <a:ext uri="{FF2B5EF4-FFF2-40B4-BE49-F238E27FC236}">
                      <a16:creationId xmlns:a16="http://schemas.microsoft.com/office/drawing/2014/main" id="{F8ECB633-65A4-F0A1-C442-8353363EE75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7993" y="2187773"/>
                  <a:ext cx="2681287" cy="2510701"/>
                </a:xfrm>
                <a:prstGeom prst="rect">
                  <a:avLst/>
                </a:prstGeom>
                <a:noFill/>
                <a:ln>
                  <a:noFill/>
                </a:ln>
              </p:spPr>
            </p:pic>
            <p:pic>
              <p:nvPicPr>
                <p:cNvPr id="26" name="Picture 25" descr="A screen shot of a computer program&#10;&#10;Description automatically generated">
                  <a:extLst>
                    <a:ext uri="{FF2B5EF4-FFF2-40B4-BE49-F238E27FC236}">
                      <a16:creationId xmlns:a16="http://schemas.microsoft.com/office/drawing/2014/main" id="{CF60346A-0BC1-B75B-E716-CE777FB8A6F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79415" y="2210987"/>
                  <a:ext cx="3613817" cy="2450558"/>
                </a:xfrm>
                <a:prstGeom prst="rect">
                  <a:avLst/>
                </a:prstGeom>
                <a:noFill/>
                <a:ln>
                  <a:noFill/>
                </a:ln>
              </p:spPr>
            </p:pic>
          </p:grpSp>
          <p:pic>
            <p:nvPicPr>
              <p:cNvPr id="29" name="Picture 28">
                <a:extLst>
                  <a:ext uri="{FF2B5EF4-FFF2-40B4-BE49-F238E27FC236}">
                    <a16:creationId xmlns:a16="http://schemas.microsoft.com/office/drawing/2014/main" id="{3FBCB172-A12A-D6FC-C94C-41C529E4EE3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696756" y="2528288"/>
                <a:ext cx="1670685" cy="2875280"/>
              </a:xfrm>
              <a:prstGeom prst="rect">
                <a:avLst/>
              </a:prstGeom>
              <a:noFill/>
              <a:ln>
                <a:noFill/>
              </a:ln>
            </p:spPr>
          </p:pic>
        </p:grpSp>
        <p:sp>
          <p:nvSpPr>
            <p:cNvPr id="31" name="TextBox 30">
              <a:extLst>
                <a:ext uri="{FF2B5EF4-FFF2-40B4-BE49-F238E27FC236}">
                  <a16:creationId xmlns:a16="http://schemas.microsoft.com/office/drawing/2014/main" id="{9BA13AD4-642B-67FA-8C0A-C668D0357E4B}"/>
                </a:ext>
              </a:extLst>
            </p:cNvPr>
            <p:cNvSpPr txBox="1"/>
            <p:nvPr/>
          </p:nvSpPr>
          <p:spPr>
            <a:xfrm>
              <a:off x="9850112" y="5400623"/>
              <a:ext cx="1457220" cy="276999"/>
            </a:xfrm>
            <a:prstGeom prst="rect">
              <a:avLst/>
            </a:prstGeom>
            <a:noFill/>
          </p:spPr>
          <p:txBody>
            <a:bodyPr wrap="square" rtlCol="0">
              <a:spAutoFit/>
            </a:bodyPr>
            <a:lstStyle/>
            <a:p>
              <a:pPr algn="ctr" defTabSz="996696">
                <a:spcAft>
                  <a:spcPts val="600"/>
                </a:spcAft>
              </a:pPr>
              <a:r>
                <a:rPr lang="en-GB" sz="1200" b="1" dirty="0">
                  <a:solidFill>
                    <a:srgbClr val="401918"/>
                  </a:solidFill>
                  <a:latin typeface="Times New Roman" panose="02020603050405020304" pitchFamily="18" charset="0"/>
                  <a:cs typeface="Times New Roman" panose="02020603050405020304" pitchFamily="18" charset="0"/>
                </a:rPr>
                <a:t>User Interface</a:t>
              </a:r>
            </a:p>
          </p:txBody>
        </p:sp>
      </p:grpSp>
    </p:spTree>
    <p:extLst>
      <p:ext uri="{BB962C8B-B14F-4D97-AF65-F5344CB8AC3E}">
        <p14:creationId xmlns:p14="http://schemas.microsoft.com/office/powerpoint/2010/main" val="1808653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C734C-826A-C3CA-C67B-8C9A18584224}"/>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83C275A5-5F97-BD8A-362C-FC6ED71607E4}"/>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FEDB8A47-A071-B053-0E73-59F4E754F500}"/>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432E7DEA-13CD-1053-429C-238E0FFD8519}"/>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B57357A6-C32A-B4A7-CB8C-9AB72D1B3E5F}"/>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95BD6147-65FF-A554-1B61-8B733DB8C909}"/>
              </a:ext>
            </a:extLst>
          </p:cNvPr>
          <p:cNvSpPr txBox="1"/>
          <p:nvPr/>
        </p:nvSpPr>
        <p:spPr>
          <a:xfrm>
            <a:off x="489769" y="809524"/>
            <a:ext cx="1123935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GANS mode Data Preprocessing </a:t>
            </a:r>
          </a:p>
        </p:txBody>
      </p:sp>
      <p:grpSp>
        <p:nvGrpSpPr>
          <p:cNvPr id="2" name="Group 1">
            <a:extLst>
              <a:ext uri="{FF2B5EF4-FFF2-40B4-BE49-F238E27FC236}">
                <a16:creationId xmlns:a16="http://schemas.microsoft.com/office/drawing/2014/main" id="{CE9FED0D-5568-82C1-DDB2-18F375542748}"/>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4C47420C-B884-9845-17C4-6397EE096483}"/>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1D310280-5894-459B-CF97-0B8C01537D8C}"/>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Google Shape;716;p34">
                <a:extLst>
                  <a:ext uri="{FF2B5EF4-FFF2-40B4-BE49-F238E27FC236}">
                    <a16:creationId xmlns:a16="http://schemas.microsoft.com/office/drawing/2014/main" id="{B6854FCE-7E92-30BF-9143-44373DA93B3F}"/>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12B99E6D-D8F6-FCC1-0E5A-86A5D7E46CA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15" name="Google Shape;717;p34">
              <a:extLst>
                <a:ext uri="{FF2B5EF4-FFF2-40B4-BE49-F238E27FC236}">
                  <a16:creationId xmlns:a16="http://schemas.microsoft.com/office/drawing/2014/main" id="{9083663E-DEB8-EFF8-F104-10DEB89648E1}"/>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grpSp>
        <p:nvGrpSpPr>
          <p:cNvPr id="29" name="Group 28">
            <a:extLst>
              <a:ext uri="{FF2B5EF4-FFF2-40B4-BE49-F238E27FC236}">
                <a16:creationId xmlns:a16="http://schemas.microsoft.com/office/drawing/2014/main" id="{E0D542BF-572B-9B4B-62EA-868FD5AF6087}"/>
              </a:ext>
            </a:extLst>
          </p:cNvPr>
          <p:cNvGrpSpPr/>
          <p:nvPr/>
        </p:nvGrpSpPr>
        <p:grpSpPr>
          <a:xfrm>
            <a:off x="1394864" y="2404058"/>
            <a:ext cx="9402271" cy="3108133"/>
            <a:chOff x="1394864" y="2404058"/>
            <a:chExt cx="9402271" cy="3108133"/>
          </a:xfrm>
        </p:grpSpPr>
        <p:grpSp>
          <p:nvGrpSpPr>
            <p:cNvPr id="25" name="Group 24">
              <a:extLst>
                <a:ext uri="{FF2B5EF4-FFF2-40B4-BE49-F238E27FC236}">
                  <a16:creationId xmlns:a16="http://schemas.microsoft.com/office/drawing/2014/main" id="{D49939A0-2318-A73B-66D1-BD2BDB318241}"/>
                </a:ext>
              </a:extLst>
            </p:cNvPr>
            <p:cNvGrpSpPr/>
            <p:nvPr/>
          </p:nvGrpSpPr>
          <p:grpSpPr>
            <a:xfrm>
              <a:off x="1394864" y="2404058"/>
              <a:ext cx="9402271" cy="2724659"/>
              <a:chOff x="1335001" y="2190685"/>
              <a:chExt cx="9402271" cy="2724659"/>
            </a:xfrm>
          </p:grpSpPr>
          <p:pic>
            <p:nvPicPr>
              <p:cNvPr id="23" name="Picture 22" descr="A screen shot of a computer code&#10;&#10;Description automatically generated">
                <a:extLst>
                  <a:ext uri="{FF2B5EF4-FFF2-40B4-BE49-F238E27FC236}">
                    <a16:creationId xmlns:a16="http://schemas.microsoft.com/office/drawing/2014/main" id="{9B8DB370-C119-39AD-AF04-899E46207D2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5001" y="2206213"/>
                <a:ext cx="4717870" cy="2709131"/>
              </a:xfrm>
              <a:prstGeom prst="rect">
                <a:avLst/>
              </a:prstGeom>
              <a:noFill/>
              <a:ln>
                <a:noFill/>
              </a:ln>
            </p:spPr>
          </p:pic>
          <p:pic>
            <p:nvPicPr>
              <p:cNvPr id="24" name="Picture 23" descr="A screen shot of a computer code&#10;&#10;Description automatically generated">
                <a:extLst>
                  <a:ext uri="{FF2B5EF4-FFF2-40B4-BE49-F238E27FC236}">
                    <a16:creationId xmlns:a16="http://schemas.microsoft.com/office/drawing/2014/main" id="{420230FB-2910-E0DF-D4D5-FFE93A0C2F4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76133" y="2190685"/>
                <a:ext cx="4561139" cy="2698199"/>
              </a:xfrm>
              <a:prstGeom prst="rect">
                <a:avLst/>
              </a:prstGeom>
              <a:noFill/>
              <a:ln>
                <a:noFill/>
              </a:ln>
            </p:spPr>
          </p:pic>
        </p:grpSp>
        <p:sp>
          <p:nvSpPr>
            <p:cNvPr id="28" name="TextBox 27">
              <a:extLst>
                <a:ext uri="{FF2B5EF4-FFF2-40B4-BE49-F238E27FC236}">
                  <a16:creationId xmlns:a16="http://schemas.microsoft.com/office/drawing/2014/main" id="{7CBF66C3-C78F-225B-C809-9FB672467EF4}"/>
                </a:ext>
              </a:extLst>
            </p:cNvPr>
            <p:cNvSpPr txBox="1"/>
            <p:nvPr/>
          </p:nvSpPr>
          <p:spPr>
            <a:xfrm>
              <a:off x="6715082" y="5142859"/>
              <a:ext cx="3602965" cy="369332"/>
            </a:xfrm>
            <a:prstGeom prst="rect">
              <a:avLst/>
            </a:prstGeom>
            <a:noFill/>
          </p:spPr>
          <p:txBody>
            <a:bodyPr wrap="square">
              <a:spAutoFit/>
            </a:bodyPr>
            <a:lstStyle/>
            <a:p>
              <a:r>
                <a:rPr lang="en-US" b="1" dirty="0">
                  <a:solidFill>
                    <a:srgbClr val="401918"/>
                  </a:solidFill>
                  <a:effectLst/>
                  <a:latin typeface="Times New Roman" panose="02020603050405020304" pitchFamily="18" charset="0"/>
                  <a:ea typeface="Aptos" panose="020B0004020202020204" pitchFamily="34" charset="0"/>
                  <a:cs typeface="Times New Roman" panose="02020603050405020304" pitchFamily="18" charset="0"/>
                </a:rPr>
                <a:t>Resizing Images and Normalizing </a:t>
              </a:r>
              <a:endParaRPr lang="en-LK" b="1" dirty="0">
                <a:solidFill>
                  <a:srgbClr val="401918"/>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87552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BAF9-4342-F5D0-1542-A7614EABA26F}"/>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32B9426-913F-E0E2-7038-85DDA81103DA}"/>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750E12CD-70FA-9780-C82D-EF3159421D5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27AE8261-8204-5645-A6CE-B82C6EAF6681}"/>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2B75A6D2-8FB5-46FF-63AF-01C1FCD8A980}"/>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0426BA21-A8F9-24B2-0C01-D0FF21AC134A}"/>
              </a:ext>
            </a:extLst>
          </p:cNvPr>
          <p:cNvSpPr txBox="1"/>
          <p:nvPr/>
        </p:nvSpPr>
        <p:spPr>
          <a:xfrm>
            <a:off x="1695315" y="1079420"/>
            <a:ext cx="880136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Libraries Imported</a:t>
            </a:r>
          </a:p>
        </p:txBody>
      </p:sp>
      <p:grpSp>
        <p:nvGrpSpPr>
          <p:cNvPr id="2" name="Group 1">
            <a:extLst>
              <a:ext uri="{FF2B5EF4-FFF2-40B4-BE49-F238E27FC236}">
                <a16:creationId xmlns:a16="http://schemas.microsoft.com/office/drawing/2014/main" id="{24070BBD-8DC9-B76F-1643-4F3F2F13EA00}"/>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0CA526AD-0652-BE6F-11D0-035114EA1895}"/>
                </a:ext>
              </a:extLst>
            </p:cNvPr>
            <p:cNvGrpSpPr/>
            <p:nvPr/>
          </p:nvGrpSpPr>
          <p:grpSpPr>
            <a:xfrm>
              <a:off x="-3740" y="6448499"/>
              <a:ext cx="12190249" cy="409500"/>
              <a:chOff x="25500" y="4672450"/>
              <a:chExt cx="12190249" cy="409500"/>
            </a:xfrm>
          </p:grpSpPr>
          <p:sp>
            <p:nvSpPr>
              <p:cNvPr id="18" name="Google Shape;715;p34">
                <a:extLst>
                  <a:ext uri="{FF2B5EF4-FFF2-40B4-BE49-F238E27FC236}">
                    <a16:creationId xmlns:a16="http://schemas.microsoft.com/office/drawing/2014/main" id="{4C19AB37-8AE3-B523-46CE-052B23FA14E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Google Shape;716;p34">
                <a:extLst>
                  <a:ext uri="{FF2B5EF4-FFF2-40B4-BE49-F238E27FC236}">
                    <a16:creationId xmlns:a16="http://schemas.microsoft.com/office/drawing/2014/main" id="{AF02B047-447D-F7AA-E06C-DD1F6B339524}"/>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1" name="Google Shape;717;p34">
                <a:extLst>
                  <a:ext uri="{FF2B5EF4-FFF2-40B4-BE49-F238E27FC236}">
                    <a16:creationId xmlns:a16="http://schemas.microsoft.com/office/drawing/2014/main" id="{28265D31-C044-1EE3-CA9F-7014D5C1191F}"/>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A00B0EA5-C84B-3D7A-A51F-06B26B218167}"/>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22" name="Picture 21">
            <a:extLst>
              <a:ext uri="{FF2B5EF4-FFF2-40B4-BE49-F238E27FC236}">
                <a16:creationId xmlns:a16="http://schemas.microsoft.com/office/drawing/2014/main" id="{8B257C71-CAFE-E003-7652-E15AC6E07D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92826" y="2004401"/>
            <a:ext cx="4048986" cy="4038860"/>
          </a:xfrm>
          <a:prstGeom prst="rect">
            <a:avLst/>
          </a:prstGeom>
          <a:noFill/>
          <a:ln>
            <a:noFill/>
          </a:ln>
        </p:spPr>
      </p:pic>
    </p:spTree>
    <p:extLst>
      <p:ext uri="{BB962C8B-B14F-4D97-AF65-F5344CB8AC3E}">
        <p14:creationId xmlns:p14="http://schemas.microsoft.com/office/powerpoint/2010/main" val="1008695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B5A8D-A198-E106-5B2D-0EC5649DD82A}"/>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B8B13915-88A7-846F-20A1-8DFB289B5A4F}"/>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E4FD9180-9684-22C5-F2D3-7140416AC89C}"/>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6488A9CA-7DAE-EAE7-84E9-CF7CD6291852}"/>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5226CBA9-2D28-7EE8-030C-2C772C1D1262}"/>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2C2095DE-9C89-7F8F-FFB2-7D1DDE80EA5F}"/>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Discriminator model</a:t>
            </a:r>
          </a:p>
        </p:txBody>
      </p:sp>
      <p:grpSp>
        <p:nvGrpSpPr>
          <p:cNvPr id="4" name="Group 3">
            <a:extLst>
              <a:ext uri="{FF2B5EF4-FFF2-40B4-BE49-F238E27FC236}">
                <a16:creationId xmlns:a16="http://schemas.microsoft.com/office/drawing/2014/main" id="{B87F96A6-9223-B5D0-F3CC-A9F1599F7D57}"/>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EF4C875-A9D5-7FD5-E027-CAB3EC17EFCD}"/>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4DEC9CA1-B9D8-6D47-8DD0-548A898F39C2}"/>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41E455FB-8B79-02E2-F286-7C8C86827150}"/>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DA186BB3-5F56-D51C-E72B-BF9B8325B02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70DB42B2-4697-A243-D02A-DD39408EBAF6}"/>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15" name="Group 14">
            <a:extLst>
              <a:ext uri="{FF2B5EF4-FFF2-40B4-BE49-F238E27FC236}">
                <a16:creationId xmlns:a16="http://schemas.microsoft.com/office/drawing/2014/main" id="{AFCB2144-D74A-84B0-BDDB-F7656B999C28}"/>
              </a:ext>
            </a:extLst>
          </p:cNvPr>
          <p:cNvGrpSpPr/>
          <p:nvPr/>
        </p:nvGrpSpPr>
        <p:grpSpPr>
          <a:xfrm>
            <a:off x="2169516" y="1607457"/>
            <a:ext cx="2995806" cy="4294579"/>
            <a:chOff x="2169516" y="1607457"/>
            <a:chExt cx="2995806" cy="4294579"/>
          </a:xfrm>
        </p:grpSpPr>
        <p:pic>
          <p:nvPicPr>
            <p:cNvPr id="2" name="Picture 1">
              <a:extLst>
                <a:ext uri="{FF2B5EF4-FFF2-40B4-BE49-F238E27FC236}">
                  <a16:creationId xmlns:a16="http://schemas.microsoft.com/office/drawing/2014/main" id="{FE58059B-C0F7-EBDA-6C4F-42C3D99894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8442" y="1607457"/>
              <a:ext cx="2976880" cy="2179955"/>
            </a:xfrm>
            <a:prstGeom prst="rect">
              <a:avLst/>
            </a:prstGeom>
            <a:noFill/>
            <a:ln>
              <a:noFill/>
            </a:ln>
          </p:spPr>
        </p:pic>
        <p:pic>
          <p:nvPicPr>
            <p:cNvPr id="3" name="Picture 2">
              <a:extLst>
                <a:ext uri="{FF2B5EF4-FFF2-40B4-BE49-F238E27FC236}">
                  <a16:creationId xmlns:a16="http://schemas.microsoft.com/office/drawing/2014/main" id="{E7704C6A-ECFA-E82E-A9B5-71A45B12EF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69516" y="3902487"/>
              <a:ext cx="2995806" cy="1999549"/>
            </a:xfrm>
            <a:prstGeom prst="rect">
              <a:avLst/>
            </a:prstGeom>
            <a:noFill/>
            <a:ln>
              <a:noFill/>
            </a:ln>
          </p:spPr>
        </p:pic>
      </p:grpSp>
      <p:pic>
        <p:nvPicPr>
          <p:cNvPr id="11" name="Picture 10">
            <a:extLst>
              <a:ext uri="{FF2B5EF4-FFF2-40B4-BE49-F238E27FC236}">
                <a16:creationId xmlns:a16="http://schemas.microsoft.com/office/drawing/2014/main" id="{919C1707-0216-A049-6258-6BD52B16BC7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8585" y="2034907"/>
            <a:ext cx="5941695" cy="3199765"/>
          </a:xfrm>
          <a:prstGeom prst="rect">
            <a:avLst/>
          </a:prstGeom>
          <a:noFill/>
          <a:ln>
            <a:noFill/>
          </a:ln>
        </p:spPr>
      </p:pic>
    </p:spTree>
    <p:extLst>
      <p:ext uri="{BB962C8B-B14F-4D97-AF65-F5344CB8AC3E}">
        <p14:creationId xmlns:p14="http://schemas.microsoft.com/office/powerpoint/2010/main" val="3650834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97759-91EB-0586-79E0-A20F1085E362}"/>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702153A-20BD-F4C5-ECFB-6397E751660B}"/>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9661DFD9-9C1C-DCBB-3A58-84F775CD5E20}"/>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D1C8A823-03F0-2226-56A5-096CEBA17525}"/>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7709B982-93BE-4A4A-EAC7-90ED02C2FB26}"/>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531E4723-228A-8D1A-68D5-F05DAD35F64F}"/>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Generator model</a:t>
            </a:r>
          </a:p>
        </p:txBody>
      </p:sp>
      <p:grpSp>
        <p:nvGrpSpPr>
          <p:cNvPr id="4" name="Group 3">
            <a:extLst>
              <a:ext uri="{FF2B5EF4-FFF2-40B4-BE49-F238E27FC236}">
                <a16:creationId xmlns:a16="http://schemas.microsoft.com/office/drawing/2014/main" id="{78F0FD92-12AC-F9B0-A306-07684825E454}"/>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E4E787C1-2D7E-B4D3-B542-C2B53D5C16E6}"/>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BDD4540C-EA79-9D1A-0121-381F688CE5EA}"/>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34013A37-D8AE-E21E-7BCB-F5321808F7A7}"/>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C06870E2-B111-B2E0-2844-0DFAF864AF4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E5B135BC-A59B-9B26-9981-769BC0B3270E}"/>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20" name="Group 19">
            <a:extLst>
              <a:ext uri="{FF2B5EF4-FFF2-40B4-BE49-F238E27FC236}">
                <a16:creationId xmlns:a16="http://schemas.microsoft.com/office/drawing/2014/main" id="{AA1628FB-CC06-A658-EE91-F38F8D69A4A4}"/>
              </a:ext>
            </a:extLst>
          </p:cNvPr>
          <p:cNvGrpSpPr/>
          <p:nvPr/>
        </p:nvGrpSpPr>
        <p:grpSpPr>
          <a:xfrm>
            <a:off x="935186" y="2132371"/>
            <a:ext cx="10397366" cy="2810683"/>
            <a:chOff x="935186" y="2132371"/>
            <a:chExt cx="10397366" cy="2810683"/>
          </a:xfrm>
        </p:grpSpPr>
        <p:pic>
          <p:nvPicPr>
            <p:cNvPr id="16" name="Picture 15">
              <a:extLst>
                <a:ext uri="{FF2B5EF4-FFF2-40B4-BE49-F238E27FC236}">
                  <a16:creationId xmlns:a16="http://schemas.microsoft.com/office/drawing/2014/main" id="{475FD96A-C0CD-38E3-15DF-197060C3AE4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5186" y="2132371"/>
              <a:ext cx="3575064" cy="2810683"/>
            </a:xfrm>
            <a:prstGeom prst="rect">
              <a:avLst/>
            </a:prstGeom>
            <a:noFill/>
            <a:ln>
              <a:noFill/>
            </a:ln>
          </p:spPr>
        </p:pic>
        <p:pic>
          <p:nvPicPr>
            <p:cNvPr id="17" name="Picture 16">
              <a:extLst>
                <a:ext uri="{FF2B5EF4-FFF2-40B4-BE49-F238E27FC236}">
                  <a16:creationId xmlns:a16="http://schemas.microsoft.com/office/drawing/2014/main" id="{BC078C3B-77E1-798C-4799-5B4B66B42DD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17952" y="2132371"/>
              <a:ext cx="3714600" cy="2808144"/>
            </a:xfrm>
            <a:prstGeom prst="rect">
              <a:avLst/>
            </a:prstGeom>
            <a:noFill/>
            <a:ln>
              <a:noFill/>
            </a:ln>
          </p:spPr>
        </p:pic>
        <p:pic>
          <p:nvPicPr>
            <p:cNvPr id="18" name="Picture 17" descr="A computer screen with text&#10;&#10;Description automatically generated">
              <a:extLst>
                <a:ext uri="{FF2B5EF4-FFF2-40B4-BE49-F238E27FC236}">
                  <a16:creationId xmlns:a16="http://schemas.microsoft.com/office/drawing/2014/main" id="{551E6752-D1FE-5085-F845-A1AEE36B765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84414" y="2134910"/>
              <a:ext cx="2944350" cy="2808144"/>
            </a:xfrm>
            <a:prstGeom prst="rect">
              <a:avLst/>
            </a:prstGeom>
            <a:noFill/>
            <a:ln>
              <a:noFill/>
            </a:ln>
          </p:spPr>
        </p:pic>
      </p:grpSp>
    </p:spTree>
    <p:extLst>
      <p:ext uri="{BB962C8B-B14F-4D97-AF65-F5344CB8AC3E}">
        <p14:creationId xmlns:p14="http://schemas.microsoft.com/office/powerpoint/2010/main" val="2410725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FC7E0-5DF3-2B1C-E53B-C42D2BD5C4F7}"/>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D1E777AB-802A-411E-4D6C-8C256B81A08B}"/>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2239E4AF-A045-3F50-993A-A91EEA1783B1}"/>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66EAC141-EB7E-160C-8125-891F710885B9}"/>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165F2012-B5CE-F543-50DE-DF9AEA4B44BB}"/>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ED650052-E841-F678-6E6E-52E30E5050F2}"/>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Combined model</a:t>
            </a:r>
          </a:p>
        </p:txBody>
      </p:sp>
      <p:grpSp>
        <p:nvGrpSpPr>
          <p:cNvPr id="4" name="Group 3">
            <a:extLst>
              <a:ext uri="{FF2B5EF4-FFF2-40B4-BE49-F238E27FC236}">
                <a16:creationId xmlns:a16="http://schemas.microsoft.com/office/drawing/2014/main" id="{DD57B374-89F3-D3AC-D059-5917A06E66EC}"/>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94738F6E-53F5-7D02-99F1-6ED2B8FB86D1}"/>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7BFFD3A8-48D8-8C9D-904C-99C0868C426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9F44F041-A346-5605-D0EB-284C5CA7EE40}"/>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31AF2313-3E4B-8131-38FC-2BDE09038A3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555C93A2-78C6-F7E8-C016-40296711D03C}"/>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2" name="Picture 1" descr="A computer screen shot of text&#10;&#10;Description automatically generated">
            <a:extLst>
              <a:ext uri="{FF2B5EF4-FFF2-40B4-BE49-F238E27FC236}">
                <a16:creationId xmlns:a16="http://schemas.microsoft.com/office/drawing/2014/main" id="{E1D2716A-F5A2-3FB4-BD79-816F41B36C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3159" y="1906688"/>
            <a:ext cx="5645681" cy="3806508"/>
          </a:xfrm>
          <a:prstGeom prst="rect">
            <a:avLst/>
          </a:prstGeom>
          <a:noFill/>
          <a:ln>
            <a:noFill/>
          </a:ln>
        </p:spPr>
      </p:pic>
    </p:spTree>
    <p:extLst>
      <p:ext uri="{BB962C8B-B14F-4D97-AF65-F5344CB8AC3E}">
        <p14:creationId xmlns:p14="http://schemas.microsoft.com/office/powerpoint/2010/main" val="53871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B0471-D2E3-1313-268A-CD025B32D24D}"/>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84A2C473-26EC-76CA-DA71-D13DEEE9B6B6}"/>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F7867330-1556-EB96-56F5-B661F9CC0D4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6A6496C6-4BF7-7ECA-BECA-50709D606328}"/>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54D9EF07-A514-2009-95F1-D234C5933BAF}"/>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9EB30250-90F5-CB50-A29C-0D9583EC36C3}"/>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Training the Model</a:t>
            </a:r>
          </a:p>
        </p:txBody>
      </p:sp>
      <p:grpSp>
        <p:nvGrpSpPr>
          <p:cNvPr id="4" name="Group 3">
            <a:extLst>
              <a:ext uri="{FF2B5EF4-FFF2-40B4-BE49-F238E27FC236}">
                <a16:creationId xmlns:a16="http://schemas.microsoft.com/office/drawing/2014/main" id="{7649EF05-64C8-AD3F-6259-E5035325A5D5}"/>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2815DB6E-084D-6F2C-DFA5-925DCE2D3E25}"/>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78DBB114-A2ED-B8AA-B0F3-06539E38761D}"/>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830DA8D6-6F9E-65BA-E535-ABBEE003CD52}"/>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71FC8125-65CD-3640-9516-42E6DB5F36B8}"/>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AE50C7D0-D41D-FE76-A856-E3AD68E3CC23}"/>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21" name="Group 20">
            <a:extLst>
              <a:ext uri="{FF2B5EF4-FFF2-40B4-BE49-F238E27FC236}">
                <a16:creationId xmlns:a16="http://schemas.microsoft.com/office/drawing/2014/main" id="{D452927C-C0C0-BC35-C1D4-ACCCECBBF66F}"/>
              </a:ext>
            </a:extLst>
          </p:cNvPr>
          <p:cNvGrpSpPr/>
          <p:nvPr/>
        </p:nvGrpSpPr>
        <p:grpSpPr>
          <a:xfrm>
            <a:off x="829915" y="1854647"/>
            <a:ext cx="9913237" cy="3607315"/>
            <a:chOff x="829915" y="1854647"/>
            <a:chExt cx="9913237" cy="3607315"/>
          </a:xfrm>
        </p:grpSpPr>
        <p:pic>
          <p:nvPicPr>
            <p:cNvPr id="2" name="Picture 1" descr="A screen shot of a computer code&#10;&#10;Description automatically generated">
              <a:extLst>
                <a:ext uri="{FF2B5EF4-FFF2-40B4-BE49-F238E27FC236}">
                  <a16:creationId xmlns:a16="http://schemas.microsoft.com/office/drawing/2014/main" id="{92C7EC6C-8E11-8AB1-0C10-A2E55BA0D5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9915" y="1864365"/>
              <a:ext cx="3712845" cy="1892300"/>
            </a:xfrm>
            <a:prstGeom prst="rect">
              <a:avLst/>
            </a:prstGeom>
            <a:noFill/>
            <a:ln>
              <a:noFill/>
            </a:ln>
          </p:spPr>
        </p:pic>
        <p:pic>
          <p:nvPicPr>
            <p:cNvPr id="3" name="Picture 2">
              <a:extLst>
                <a:ext uri="{FF2B5EF4-FFF2-40B4-BE49-F238E27FC236}">
                  <a16:creationId xmlns:a16="http://schemas.microsoft.com/office/drawing/2014/main" id="{FAB02F67-4E32-0962-B058-3537E0BC40B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023" y="1882651"/>
              <a:ext cx="2106295" cy="1978660"/>
            </a:xfrm>
            <a:prstGeom prst="rect">
              <a:avLst/>
            </a:prstGeom>
            <a:noFill/>
            <a:ln>
              <a:noFill/>
            </a:ln>
          </p:spPr>
        </p:pic>
        <p:pic>
          <p:nvPicPr>
            <p:cNvPr id="11" name="Picture 10">
              <a:extLst>
                <a:ext uri="{FF2B5EF4-FFF2-40B4-BE49-F238E27FC236}">
                  <a16:creationId xmlns:a16="http://schemas.microsoft.com/office/drawing/2014/main" id="{79A5507A-C1F0-E3BC-78F2-17AF31F8F56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39172" y="1854647"/>
              <a:ext cx="3903980" cy="635635"/>
            </a:xfrm>
            <a:prstGeom prst="rect">
              <a:avLst/>
            </a:prstGeom>
            <a:noFill/>
            <a:ln>
              <a:noFill/>
            </a:ln>
          </p:spPr>
        </p:pic>
        <p:pic>
          <p:nvPicPr>
            <p:cNvPr id="15" name="Picture 14">
              <a:extLst>
                <a:ext uri="{FF2B5EF4-FFF2-40B4-BE49-F238E27FC236}">
                  <a16:creationId xmlns:a16="http://schemas.microsoft.com/office/drawing/2014/main" id="{33416ACF-04C1-7D43-7EE2-7FB4188A930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39172" y="2580893"/>
              <a:ext cx="3819091" cy="2881069"/>
            </a:xfrm>
            <a:prstGeom prst="rect">
              <a:avLst/>
            </a:prstGeom>
            <a:noFill/>
            <a:ln>
              <a:noFill/>
            </a:ln>
          </p:spPr>
        </p:pic>
      </p:grpSp>
    </p:spTree>
    <p:extLst>
      <p:ext uri="{BB962C8B-B14F-4D97-AF65-F5344CB8AC3E}">
        <p14:creationId xmlns:p14="http://schemas.microsoft.com/office/powerpoint/2010/main" val="91742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llage of pictures of children&#10;&#10;Description automatically generated">
            <a:extLst>
              <a:ext uri="{FF2B5EF4-FFF2-40B4-BE49-F238E27FC236}">
                <a16:creationId xmlns:a16="http://schemas.microsoft.com/office/drawing/2014/main" id="{FCABB3BF-4E6B-9575-A862-E8D2514E03F8}"/>
              </a:ext>
            </a:extLst>
          </p:cNvPr>
          <p:cNvPicPr>
            <a:picLocks noGrp="1" noChangeAspect="1"/>
          </p:cNvPicPr>
          <p:nvPr>
            <p:ph type="pic" sz="quarter" idx="10"/>
          </p:nvPr>
        </p:nvPicPr>
        <p:blipFill>
          <a:blip r:embed="rId3"/>
          <a:srcRect/>
          <a:stretch>
            <a:fillRect/>
          </a:stretch>
        </p:blipFill>
        <p:spPr/>
      </p:pic>
      <p:grpSp>
        <p:nvGrpSpPr>
          <p:cNvPr id="3" name="Group 2">
            <a:extLst>
              <a:ext uri="{FF2B5EF4-FFF2-40B4-BE49-F238E27FC236}">
                <a16:creationId xmlns:a16="http://schemas.microsoft.com/office/drawing/2014/main" id="{B96D2D9B-E0B9-499F-9404-108DB59E4502}"/>
              </a:ext>
              <a:ext uri="{C183D7F6-B498-43B3-948B-1728B52AA6E4}">
                <adec:decorative xmlns:adec="http://schemas.microsoft.com/office/drawing/2017/decorative" val="1"/>
              </a:ext>
            </a:extLst>
          </p:cNvPr>
          <p:cNvGrpSpPr/>
          <p:nvPr/>
        </p:nvGrpSpPr>
        <p:grpSpPr>
          <a:xfrm>
            <a:off x="0" y="0"/>
            <a:ext cx="6957056" cy="6858000"/>
            <a:chOff x="0" y="0"/>
            <a:chExt cx="6957056" cy="6858000"/>
          </a:xfrm>
        </p:grpSpPr>
        <p:sp>
          <p:nvSpPr>
            <p:cNvPr id="33" name="Parallelogram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0" name="Freeform: Shape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1">
                <a:alpha val="857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grpSp>
      <p:sp>
        <p:nvSpPr>
          <p:cNvPr id="31" name="Title 30" descr="title">
            <a:extLst>
              <a:ext uri="{FF2B5EF4-FFF2-40B4-BE49-F238E27FC236}">
                <a16:creationId xmlns:a16="http://schemas.microsoft.com/office/drawing/2014/main" id="{9284195F-D106-45D8-ABAA-959FA68948B0}"/>
              </a:ext>
            </a:extLst>
          </p:cNvPr>
          <p:cNvSpPr>
            <a:spLocks noGrp="1"/>
          </p:cNvSpPr>
          <p:nvPr>
            <p:ph type="ctrTitle"/>
          </p:nvPr>
        </p:nvSpPr>
        <p:spPr>
          <a:xfrm>
            <a:off x="137552" y="1893757"/>
            <a:ext cx="5330038" cy="637316"/>
          </a:xfrm>
        </p:spPr>
        <p:txBody>
          <a:bodyPr rtlCol="0"/>
          <a:lstStyle/>
          <a:p>
            <a:pPr rtl="0"/>
            <a:r>
              <a:rPr lang="en-GB" sz="6000" dirty="0">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FDED8A79-59FE-61C6-4E9D-D20CBB51F8DD}"/>
              </a:ext>
            </a:extLst>
          </p:cNvPr>
          <p:cNvSpPr txBox="1"/>
          <p:nvPr/>
        </p:nvSpPr>
        <p:spPr>
          <a:xfrm>
            <a:off x="290985" y="2821815"/>
            <a:ext cx="5176605" cy="2529923"/>
          </a:xfrm>
          <a:prstGeom prst="rect">
            <a:avLst/>
          </a:prstGeom>
          <a:noFill/>
        </p:spPr>
        <p:txBody>
          <a:bodyPr wrap="square">
            <a:spAutoFit/>
          </a:bodyPr>
          <a:lstStyle/>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This research addresses the significant barriers encountered by hearing-impaired children in accessing traditional e-learning environments.</a:t>
            </a:r>
          </a:p>
          <a:p>
            <a:pPr marL="342900" indent="-342900" algn="l">
              <a:lnSpc>
                <a:spcPct val="90000"/>
              </a:lnSpc>
              <a:buFont typeface="Wingdings" pitchFamily="2" charset="2"/>
              <a:buChar char="q"/>
            </a:pPr>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Emphasizes the need for a tailored learning experience utilizing AI to translate educational content into sign language, ensuring inclusivity.</a:t>
            </a:r>
          </a:p>
          <a:p>
            <a:pPr marL="342900" indent="-342900" algn="l">
              <a:lnSpc>
                <a:spcPct val="90000"/>
              </a:lnSpc>
              <a:buFont typeface="Wingdings" pitchFamily="2" charset="2"/>
              <a:buChar char="q"/>
            </a:pPr>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The solution integrates advanced technologies such as augmented reality and machine learning to enhance interaction and learning outcomes.</a:t>
            </a:r>
          </a:p>
        </p:txBody>
      </p:sp>
      <p:grpSp>
        <p:nvGrpSpPr>
          <p:cNvPr id="17" name="Google Shape;714;p34">
            <a:extLst>
              <a:ext uri="{FF2B5EF4-FFF2-40B4-BE49-F238E27FC236}">
                <a16:creationId xmlns:a16="http://schemas.microsoft.com/office/drawing/2014/main" id="{2C18316A-CF3D-E346-2146-3D986C3E569A}"/>
              </a:ext>
            </a:extLst>
          </p:cNvPr>
          <p:cNvGrpSpPr/>
          <p:nvPr/>
        </p:nvGrpSpPr>
        <p:grpSpPr>
          <a:xfrm>
            <a:off x="-3740" y="6448499"/>
            <a:ext cx="12190249" cy="409500"/>
            <a:chOff x="25500" y="4672450"/>
            <a:chExt cx="12190249" cy="409500"/>
          </a:xfrm>
        </p:grpSpPr>
        <p:sp>
          <p:nvSpPr>
            <p:cNvPr id="18" name="Google Shape;715;p34">
              <a:extLst>
                <a:ext uri="{FF2B5EF4-FFF2-40B4-BE49-F238E27FC236}">
                  <a16:creationId xmlns:a16="http://schemas.microsoft.com/office/drawing/2014/main" id="{76C8142C-CF80-1774-D159-34596B67AD3D}"/>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716;p34">
              <a:extLst>
                <a:ext uri="{FF2B5EF4-FFF2-40B4-BE49-F238E27FC236}">
                  <a16:creationId xmlns:a16="http://schemas.microsoft.com/office/drawing/2014/main" id="{AADBE0E7-10B5-476F-961F-519B1462414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21" name="Google Shape;717;p34">
              <a:extLst>
                <a:ext uri="{FF2B5EF4-FFF2-40B4-BE49-F238E27FC236}">
                  <a16:creationId xmlns:a16="http://schemas.microsoft.com/office/drawing/2014/main" id="{A517F620-2C7A-E792-3F57-3C2872E74209}"/>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bg1"/>
                  </a:solidFill>
                  <a:latin typeface="Raleway"/>
                  <a:ea typeface="Raleway"/>
                  <a:cs typeface="Raleway"/>
                  <a:sym typeface="Raleway"/>
                </a:rPr>
                <a:t>05.12.2024</a:t>
              </a:r>
              <a:endParaRPr sz="1200" dirty="0">
                <a:solidFill>
                  <a:schemeClr val="bg1"/>
                </a:solidFill>
                <a:latin typeface="Raleway"/>
                <a:ea typeface="Raleway"/>
                <a:cs typeface="Raleway"/>
                <a:sym typeface="Raleway"/>
              </a:endParaRPr>
            </a:p>
          </p:txBody>
        </p:sp>
      </p:gr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2CFA-E1C3-4508-0186-F4309384D61B}"/>
            </a:ext>
          </a:extLst>
        </p:cNvPr>
        <p:cNvGrpSpPr/>
        <p:nvPr/>
      </p:nvGrpSpPr>
      <p:grpSpPr>
        <a:xfrm>
          <a:off x="0" y="0"/>
          <a:ext cx="0" cy="0"/>
          <a:chOff x="0" y="0"/>
          <a:chExt cx="0" cy="0"/>
        </a:xfrm>
      </p:grpSpPr>
      <p:pic>
        <p:nvPicPr>
          <p:cNvPr id="7" name="Picture Placeholder 6" descr="A child holding up her fist&#10;&#10;Description automatically generated">
            <a:extLst>
              <a:ext uri="{FF2B5EF4-FFF2-40B4-BE49-F238E27FC236}">
                <a16:creationId xmlns:a16="http://schemas.microsoft.com/office/drawing/2014/main" id="{A94BB393-E553-1732-FC3A-F2C7A031CAA8}"/>
              </a:ext>
            </a:extLst>
          </p:cNvPr>
          <p:cNvPicPr>
            <a:picLocks noGrp="1" noChangeAspect="1"/>
          </p:cNvPicPr>
          <p:nvPr>
            <p:ph type="pic" sz="quarter" idx="10"/>
          </p:nvPr>
        </p:nvPicPr>
        <p:blipFill>
          <a:blip r:embed="rId3"/>
          <a:srcRect l="35421" t="-455" r="20647" b="455"/>
          <a:stretch/>
        </p:blipFill>
        <p:spPr>
          <a:xfrm>
            <a:off x="6868517" y="0"/>
            <a:ext cx="5355875" cy="6858000"/>
          </a:xfrm>
        </p:spPr>
      </p:pic>
      <p:sp>
        <p:nvSpPr>
          <p:cNvPr id="4" name="Title 3" descr="Title">
            <a:extLst>
              <a:ext uri="{FF2B5EF4-FFF2-40B4-BE49-F238E27FC236}">
                <a16:creationId xmlns:a16="http://schemas.microsoft.com/office/drawing/2014/main" id="{46C7DBB8-20E6-C808-0437-A6E0A5EFBDAC}"/>
              </a:ext>
            </a:extLst>
          </p:cNvPr>
          <p:cNvSpPr>
            <a:spLocks noGrp="1"/>
          </p:cNvSpPr>
          <p:nvPr>
            <p:ph type="title"/>
          </p:nvPr>
        </p:nvSpPr>
        <p:spPr>
          <a:xfrm>
            <a:off x="397659" y="356022"/>
            <a:ext cx="6891564" cy="830997"/>
          </a:xfrm>
        </p:spPr>
        <p:txBody>
          <a:bodyPr rtlCol="0"/>
          <a:lstStyle/>
          <a:p>
            <a:pPr algn="ctr"/>
            <a:r>
              <a:rPr lang="en-GB" sz="5400" kern="1200" dirty="0">
                <a:solidFill>
                  <a:srgbClr val="401918"/>
                </a:solidFill>
                <a:latin typeface="Times New Roman" panose="02020603050405020304" pitchFamily="18" charset="0"/>
                <a:cs typeface="Times New Roman" panose="02020603050405020304" pitchFamily="18" charset="0"/>
              </a:rPr>
              <a:t>Requirements</a:t>
            </a:r>
            <a:endParaRPr lang="en-GB" sz="5400" dirty="0">
              <a:solidFill>
                <a:srgbClr val="401918"/>
              </a:solidFill>
              <a:latin typeface="Times New Roman" panose="02020603050405020304" pitchFamily="18" charset="0"/>
              <a:cs typeface="Times New Roman" panose="02020603050405020304" pitchFamily="18" charset="0"/>
            </a:endParaRPr>
          </a:p>
        </p:txBody>
      </p:sp>
      <p:sp>
        <p:nvSpPr>
          <p:cNvPr id="23" name="Text Placeholder 22" descr="content block 1">
            <a:extLst>
              <a:ext uri="{FF2B5EF4-FFF2-40B4-BE49-F238E27FC236}">
                <a16:creationId xmlns:a16="http://schemas.microsoft.com/office/drawing/2014/main" id="{C992448F-C283-833A-D7A8-6997E62550DC}"/>
              </a:ext>
            </a:extLst>
          </p:cNvPr>
          <p:cNvSpPr>
            <a:spLocks noGrp="1"/>
          </p:cNvSpPr>
          <p:nvPr>
            <p:ph type="body" sz="quarter" idx="11"/>
          </p:nvPr>
        </p:nvSpPr>
        <p:spPr>
          <a:xfrm>
            <a:off x="243555" y="2852721"/>
            <a:ext cx="2834640" cy="3368675"/>
          </a:xfrm>
        </p:spPr>
        <p:txBody>
          <a:bodyPr rtlCol="0"/>
          <a:lstStyle/>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synchronize the display of sign language gestures with the spoken content and captions in real-time</a:t>
            </a:r>
          </a:p>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integrate these summaries with sign language translations and captions for comprehensive learning support.</a:t>
            </a:r>
          </a:p>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provide a user-friendly interface that allows easy navigation between captions, sign language translations, and summaries.</a:t>
            </a:r>
          </a:p>
        </p:txBody>
      </p:sp>
      <p:sp>
        <p:nvSpPr>
          <p:cNvPr id="14" name="Rectangle 13">
            <a:extLst>
              <a:ext uri="{FF2B5EF4-FFF2-40B4-BE49-F238E27FC236}">
                <a16:creationId xmlns:a16="http://schemas.microsoft.com/office/drawing/2014/main" id="{2468ABF1-82E3-5657-9BF5-3ADCD6D62FFC}"/>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99BCD9AF-B911-29BA-D93E-4066CED124F2}"/>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D8A740B6-1631-AB14-C7B4-F4D5561C6F7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40</a:t>
            </a:fld>
            <a:endParaRPr lang="en-GB" sz="1200">
              <a:solidFill>
                <a:schemeClr val="bg1"/>
              </a:solidFill>
            </a:endParaRPr>
          </a:p>
        </p:txBody>
      </p:sp>
      <p:sp>
        <p:nvSpPr>
          <p:cNvPr id="146" name="Text Placeholder 22" descr="content block 1">
            <a:extLst>
              <a:ext uri="{FF2B5EF4-FFF2-40B4-BE49-F238E27FC236}">
                <a16:creationId xmlns:a16="http://schemas.microsoft.com/office/drawing/2014/main" id="{A5FE5F4F-AF31-1F77-F733-56A28587E82D}"/>
              </a:ext>
            </a:extLst>
          </p:cNvPr>
          <p:cNvSpPr txBox="1">
            <a:spLocks/>
          </p:cNvSpPr>
          <p:nvPr/>
        </p:nvSpPr>
        <p:spPr>
          <a:xfrm>
            <a:off x="3521521" y="2853382"/>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Scalability</a:t>
            </a:r>
          </a:p>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Reliability and Availability</a:t>
            </a:r>
          </a:p>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Security</a:t>
            </a:r>
          </a:p>
        </p:txBody>
      </p:sp>
      <p:grpSp>
        <p:nvGrpSpPr>
          <p:cNvPr id="147" name="Group 146">
            <a:extLst>
              <a:ext uri="{FF2B5EF4-FFF2-40B4-BE49-F238E27FC236}">
                <a16:creationId xmlns:a16="http://schemas.microsoft.com/office/drawing/2014/main" id="{57AD45A6-16B5-884C-2C9C-AA76EBAA978F}"/>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8BE583DD-CC6B-6907-0402-FA8EC8A16681}"/>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21094953-0B9F-23B5-BD07-767C5BE5FE0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4DC35DD8-D3D9-E957-A057-0EB718C9DF0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4FDE3F9A-9424-7BDB-6076-3B17697C4D9F}"/>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5F1323DA-04AB-77C1-1D6B-30B0B36382C1}"/>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51F6FF38-C187-94A0-2881-16EE8926D8EE}"/>
              </a:ext>
            </a:extLst>
          </p:cNvPr>
          <p:cNvCxnSpPr>
            <a:cxnSpLocks/>
          </p:cNvCxnSpPr>
          <p:nvPr/>
        </p:nvCxnSpPr>
        <p:spPr>
          <a:xfrm>
            <a:off x="318901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
        <p:nvSpPr>
          <p:cNvPr id="8" name="Title 3" descr="Title">
            <a:extLst>
              <a:ext uri="{FF2B5EF4-FFF2-40B4-BE49-F238E27FC236}">
                <a16:creationId xmlns:a16="http://schemas.microsoft.com/office/drawing/2014/main" id="{368E5C2D-D93F-A7D3-063E-E247AE1EEBD7}"/>
              </a:ext>
            </a:extLst>
          </p:cNvPr>
          <p:cNvSpPr txBox="1">
            <a:spLocks/>
          </p:cNvSpPr>
          <p:nvPr/>
        </p:nvSpPr>
        <p:spPr>
          <a:xfrm>
            <a:off x="91248" y="2282709"/>
            <a:ext cx="2945505"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Functional Requirements</a:t>
            </a:r>
          </a:p>
        </p:txBody>
      </p:sp>
      <p:sp>
        <p:nvSpPr>
          <p:cNvPr id="10" name="Title 3" descr="Title">
            <a:extLst>
              <a:ext uri="{FF2B5EF4-FFF2-40B4-BE49-F238E27FC236}">
                <a16:creationId xmlns:a16="http://schemas.microsoft.com/office/drawing/2014/main" id="{D8E8809E-0731-7667-8E6C-FF4231149A6B}"/>
              </a:ext>
            </a:extLst>
          </p:cNvPr>
          <p:cNvSpPr txBox="1">
            <a:spLocks/>
          </p:cNvSpPr>
          <p:nvPr/>
        </p:nvSpPr>
        <p:spPr>
          <a:xfrm>
            <a:off x="3410668" y="2282709"/>
            <a:ext cx="3544299"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Non - Functional Requirements</a:t>
            </a:r>
          </a:p>
        </p:txBody>
      </p:sp>
    </p:spTree>
    <p:extLst>
      <p:ext uri="{BB962C8B-B14F-4D97-AF65-F5344CB8AC3E}">
        <p14:creationId xmlns:p14="http://schemas.microsoft.com/office/powerpoint/2010/main" val="1728177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45723-CA88-BD80-71C3-3911379A40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6D1C33-BF35-CF89-E624-777CF2D3DF22}"/>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x-none" sz="4400"/>
              <a:t>Referenc</a:t>
            </a:r>
            <a:r>
              <a:rPr lang="en-US" sz="4400" dirty="0"/>
              <a:t>es</a:t>
            </a:r>
            <a:endParaRPr lang="x-none" sz="4400" dirty="0"/>
          </a:p>
        </p:txBody>
      </p:sp>
      <p:sp>
        <p:nvSpPr>
          <p:cNvPr id="2" name="Content Placeholder 1">
            <a:extLst>
              <a:ext uri="{FF2B5EF4-FFF2-40B4-BE49-F238E27FC236}">
                <a16:creationId xmlns:a16="http://schemas.microsoft.com/office/drawing/2014/main" id="{A4767232-DD36-A16F-3B00-C938D1490294}"/>
              </a:ext>
            </a:extLst>
          </p:cNvPr>
          <p:cNvSpPr>
            <a:spLocks noGrp="1"/>
          </p:cNvSpPr>
          <p:nvPr>
            <p:ph sz="half" idx="4294967295"/>
          </p:nvPr>
        </p:nvSpPr>
        <p:spPr>
          <a:xfrm>
            <a:off x="1755648" y="1539657"/>
            <a:ext cx="10074908" cy="4539403"/>
          </a:xfrm>
        </p:spPr>
        <p:txBody>
          <a:bodyPr>
            <a:noAutofit/>
          </a:bodyPr>
          <a:lstStyle/>
          <a:p>
            <a:pPr marL="0" indent="0">
              <a:buNone/>
            </a:pPr>
            <a:r>
              <a:rPr lang="en-GB" sz="1800" dirty="0">
                <a:latin typeface="Times New Roman" panose="02020603050405020304" pitchFamily="18" charset="0"/>
                <a:cs typeface="Times New Roman" panose="02020603050405020304" pitchFamily="18" charset="0"/>
              </a:rPr>
              <a:t>[1] "An E-Learning Platform for Hearing Impaired Children," details the limitations of current systems in integrating captions and sign language. </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[2] "Sign Language Recognition and Translation Systems for Enhanced Communication for the Hearing Impaired," discusses the need for more advanced AI techniques in sign language translation. </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[3] "E-Learning Model to Identify the Learning Styles of Hearing-Impaired Students," highlights the absence of integrated summarization tools in educational platforms for hearing-impaired students.</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 [4] "</a:t>
            </a:r>
            <a:r>
              <a:rPr lang="en-GB" sz="1800" dirty="0" err="1">
                <a:latin typeface="Times New Roman" panose="02020603050405020304" pitchFamily="18" charset="0"/>
                <a:cs typeface="Times New Roman" panose="02020603050405020304" pitchFamily="18" charset="0"/>
              </a:rPr>
              <a:t>Hastha</a:t>
            </a:r>
            <a:r>
              <a:rPr lang="en-GB" sz="1800" dirty="0">
                <a:latin typeface="Times New Roman" panose="02020603050405020304" pitchFamily="18" charset="0"/>
                <a:cs typeface="Times New Roman" panose="02020603050405020304" pitchFamily="18" charset="0"/>
              </a:rPr>
              <a:t> Online Learning Platform for Hearing Impaired," underscores the challenges in scaling and adapting systems to various educational environments.</a:t>
            </a:r>
          </a:p>
        </p:txBody>
      </p:sp>
    </p:spTree>
    <p:extLst>
      <p:ext uri="{BB962C8B-B14F-4D97-AF65-F5344CB8AC3E}">
        <p14:creationId xmlns:p14="http://schemas.microsoft.com/office/powerpoint/2010/main" val="4742409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2549030"/>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Function 3</a:t>
            </a:r>
            <a:endParaRPr lang="en-US" sz="3708" dirty="0"/>
          </a:p>
        </p:txBody>
      </p:sp>
      <p:sp>
        <p:nvSpPr>
          <p:cNvPr id="4" name="Text 1"/>
          <p:cNvSpPr/>
          <p:nvPr/>
        </p:nvSpPr>
        <p:spPr>
          <a:xfrm>
            <a:off x="661492" y="3423146"/>
            <a:ext cx="6297018" cy="88582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AI-powered Learning Assistant with Sign Language Support &amp; Recommendations with Performance Prediction</a:t>
            </a:r>
            <a:endParaRPr lang="en-US" sz="1833"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8367536" y="2751809"/>
            <a:ext cx="3464278"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ounded Rectangle 6"/>
          <p:cNvSpPr/>
          <p:nvPr/>
        </p:nvSpPr>
        <p:spPr>
          <a:xfrm>
            <a:off x="4025553" y="2763947"/>
            <a:ext cx="4163169"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ounded Rectangle 5"/>
          <p:cNvSpPr/>
          <p:nvPr/>
        </p:nvSpPr>
        <p:spPr>
          <a:xfrm>
            <a:off x="272570" y="2835947"/>
            <a:ext cx="3464278"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 0"/>
          <p:cNvSpPr/>
          <p:nvPr/>
        </p:nvSpPr>
        <p:spPr>
          <a:xfrm>
            <a:off x="661492" y="2064743"/>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Research Problem</a:t>
            </a:r>
            <a:endParaRPr lang="en-US" sz="3708" dirty="0"/>
          </a:p>
        </p:txBody>
      </p:sp>
      <p:sp>
        <p:nvSpPr>
          <p:cNvPr id="3" name="Text 1"/>
          <p:cNvSpPr/>
          <p:nvPr/>
        </p:nvSpPr>
        <p:spPr>
          <a:xfrm>
            <a:off x="713272" y="3275507"/>
            <a:ext cx="2900462" cy="1181100"/>
          </a:xfrm>
          <a:prstGeom prst="rect">
            <a:avLst/>
          </a:prstGeom>
          <a:noFill/>
          <a:ln/>
        </p:spPr>
        <p:txBody>
          <a:bodyPr wrap="square" lIns="0" tIns="0" rIns="0" bIns="0" rtlCol="0" anchor="t"/>
          <a:lstStyle/>
          <a:p>
            <a:pPr>
              <a:lnSpc>
                <a:spcPts val="2292"/>
              </a:lnSpc>
            </a:pPr>
            <a:r>
              <a:rPr lang="en-US" sz="1833" dirty="0">
                <a:solidFill>
                  <a:srgbClr val="484237"/>
                </a:solidFill>
                <a:latin typeface="Gelasio Semi Bold" pitchFamily="34" charset="0"/>
                <a:ea typeface="Gelasio Semi Bold" pitchFamily="34" charset="-122"/>
                <a:cs typeface="Gelasio Semi Bold" pitchFamily="34" charset="-120"/>
              </a:rPr>
              <a:t>Lack of personalized learning tools for users based on their performance.</a:t>
            </a:r>
            <a:endParaRPr lang="en-US" sz="1833" dirty="0"/>
          </a:p>
        </p:txBody>
      </p:sp>
      <p:sp>
        <p:nvSpPr>
          <p:cNvPr id="4" name="Text 2"/>
          <p:cNvSpPr/>
          <p:nvPr/>
        </p:nvSpPr>
        <p:spPr>
          <a:xfrm>
            <a:off x="4212172" y="3275507"/>
            <a:ext cx="4159250" cy="88582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Difficulty in predicting improvement and recommending personalized resources.</a:t>
            </a:r>
            <a:endParaRPr lang="en-US" sz="1833" dirty="0"/>
          </a:p>
        </p:txBody>
      </p:sp>
      <p:sp>
        <p:nvSpPr>
          <p:cNvPr id="5" name="Text 3"/>
          <p:cNvSpPr/>
          <p:nvPr/>
        </p:nvSpPr>
        <p:spPr>
          <a:xfrm>
            <a:off x="8783241" y="3064370"/>
            <a:ext cx="2886869" cy="147637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Lack of real-time performance analysis and future predictions for continuous improvement.</a:t>
            </a:r>
            <a:endParaRPr lang="en-US" sz="1833"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049911" y="436959"/>
            <a:ext cx="4092178" cy="496590"/>
          </a:xfrm>
          <a:prstGeom prst="rect">
            <a:avLst/>
          </a:prstGeom>
          <a:noFill/>
          <a:ln/>
        </p:spPr>
        <p:txBody>
          <a:bodyPr wrap="none" lIns="0" tIns="0" rIns="0" bIns="0" rtlCol="0" anchor="t"/>
          <a:lstStyle/>
          <a:p>
            <a:pPr algn="ctr">
              <a:lnSpc>
                <a:spcPts val="3875"/>
              </a:lnSpc>
            </a:pPr>
            <a:r>
              <a:rPr lang="en-US" sz="3125" dirty="0">
                <a:solidFill>
                  <a:srgbClr val="484237"/>
                </a:solidFill>
                <a:latin typeface="Gelasio Semi Bold" pitchFamily="34" charset="0"/>
                <a:ea typeface="Gelasio Semi Bold" pitchFamily="34" charset="-122"/>
                <a:cs typeface="Gelasio Semi Bold" pitchFamily="34" charset="-120"/>
              </a:rPr>
              <a:t>Component Diagram</a:t>
            </a:r>
            <a:endParaRPr lang="en-US" sz="3125" dirty="0"/>
          </a:p>
        </p:txBody>
      </p:sp>
      <p:pic>
        <p:nvPicPr>
          <p:cNvPr id="3" name="Image 0" descr="preencoded.png"/>
          <p:cNvPicPr>
            <a:picLocks noChangeAspect="1"/>
          </p:cNvPicPr>
          <p:nvPr/>
        </p:nvPicPr>
        <p:blipFill>
          <a:blip r:embed="rId3"/>
          <a:stretch>
            <a:fillRect/>
          </a:stretch>
        </p:blipFill>
        <p:spPr>
          <a:xfrm>
            <a:off x="2744788" y="1251347"/>
            <a:ext cx="6702425" cy="517257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ardrop 13"/>
          <p:cNvSpPr/>
          <p:nvPr/>
        </p:nvSpPr>
        <p:spPr>
          <a:xfrm>
            <a:off x="940991" y="3563839"/>
            <a:ext cx="3093298" cy="299782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Teardrop 14"/>
          <p:cNvSpPr/>
          <p:nvPr/>
        </p:nvSpPr>
        <p:spPr>
          <a:xfrm>
            <a:off x="4646017" y="3563839"/>
            <a:ext cx="3198416" cy="301880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 name="Teardrop 15"/>
          <p:cNvSpPr/>
          <p:nvPr/>
        </p:nvSpPr>
        <p:spPr>
          <a:xfrm>
            <a:off x="8458696" y="3394505"/>
            <a:ext cx="3093298" cy="299782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 name="Image 0" descr="preencoded.png"/>
          <p:cNvPicPr>
            <a:picLocks noChangeAspect="1"/>
          </p:cNvPicPr>
          <p:nvPr/>
        </p:nvPicPr>
        <p:blipFill>
          <a:blip r:embed="rId3"/>
          <a:stretch>
            <a:fillRect/>
          </a:stretch>
        </p:blipFill>
        <p:spPr>
          <a:xfrm>
            <a:off x="0" y="0"/>
            <a:ext cx="12192000" cy="2362696"/>
          </a:xfrm>
          <a:prstGeom prst="rect">
            <a:avLst/>
          </a:prstGeom>
        </p:spPr>
      </p:pic>
      <p:sp>
        <p:nvSpPr>
          <p:cNvPr id="3" name="Text 0"/>
          <p:cNvSpPr/>
          <p:nvPr/>
        </p:nvSpPr>
        <p:spPr>
          <a:xfrm>
            <a:off x="661492" y="2973190"/>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Main Objectives</a:t>
            </a:r>
            <a:endParaRPr lang="en-US" sz="3708" dirty="0"/>
          </a:p>
        </p:txBody>
      </p:sp>
      <p:sp>
        <p:nvSpPr>
          <p:cNvPr id="4" name="Shape 1"/>
          <p:cNvSpPr/>
          <p:nvPr/>
        </p:nvSpPr>
        <p:spPr>
          <a:xfrm>
            <a:off x="661491" y="4059932"/>
            <a:ext cx="425252" cy="425252"/>
          </a:xfrm>
          <a:prstGeom prst="roundRect">
            <a:avLst>
              <a:gd name="adj" fmla="val 6667"/>
            </a:avLst>
          </a:prstGeom>
          <a:solidFill>
            <a:srgbClr val="EEE8DD"/>
          </a:solidFill>
          <a:ln/>
        </p:spPr>
        <p:txBody>
          <a:bodyPr/>
          <a:lstStyle/>
          <a:p>
            <a:endParaRPr lang="en-LK" sz="1500"/>
          </a:p>
        </p:txBody>
      </p:sp>
      <p:sp>
        <p:nvSpPr>
          <p:cNvPr id="5" name="Text 2"/>
          <p:cNvSpPr/>
          <p:nvPr/>
        </p:nvSpPr>
        <p:spPr>
          <a:xfrm>
            <a:off x="807244" y="4130774"/>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p>
        </p:txBody>
      </p:sp>
      <p:sp>
        <p:nvSpPr>
          <p:cNvPr id="6" name="Text 3"/>
          <p:cNvSpPr/>
          <p:nvPr/>
        </p:nvSpPr>
        <p:spPr>
          <a:xfrm>
            <a:off x="1275755" y="4059932"/>
            <a:ext cx="2882702" cy="1771650"/>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Develop an AI-powered chatbot to provide interactive study assistance, making learning more engaging and personalized.</a:t>
            </a:r>
            <a:endParaRPr lang="en-US" sz="1833" dirty="0"/>
          </a:p>
        </p:txBody>
      </p:sp>
      <p:sp>
        <p:nvSpPr>
          <p:cNvPr id="7" name="Text 4"/>
          <p:cNvSpPr/>
          <p:nvPr/>
        </p:nvSpPr>
        <p:spPr>
          <a:xfrm>
            <a:off x="1275755" y="5944990"/>
            <a:ext cx="2882702" cy="302419"/>
          </a:xfrm>
          <a:prstGeom prst="rect">
            <a:avLst/>
          </a:prstGeom>
          <a:noFill/>
          <a:ln/>
        </p:spPr>
        <p:txBody>
          <a:bodyPr wrap="none" lIns="0" tIns="0" rIns="0" bIns="0" rtlCol="0" anchor="t"/>
          <a:lstStyle/>
          <a:p>
            <a:pPr>
              <a:lnSpc>
                <a:spcPts val="2375"/>
              </a:lnSpc>
            </a:pPr>
            <a:endParaRPr lang="en-US" sz="1458" dirty="0"/>
          </a:p>
        </p:txBody>
      </p:sp>
      <p:sp>
        <p:nvSpPr>
          <p:cNvPr id="8" name="Shape 5"/>
          <p:cNvSpPr/>
          <p:nvPr/>
        </p:nvSpPr>
        <p:spPr>
          <a:xfrm>
            <a:off x="4347468" y="4059932"/>
            <a:ext cx="425252" cy="425252"/>
          </a:xfrm>
          <a:prstGeom prst="roundRect">
            <a:avLst>
              <a:gd name="adj" fmla="val 6667"/>
            </a:avLst>
          </a:prstGeom>
          <a:solidFill>
            <a:srgbClr val="EEE8DD"/>
          </a:solidFill>
          <a:ln/>
        </p:spPr>
        <p:txBody>
          <a:bodyPr/>
          <a:lstStyle/>
          <a:p>
            <a:endParaRPr lang="en-LK" sz="1500"/>
          </a:p>
        </p:txBody>
      </p:sp>
      <p:sp>
        <p:nvSpPr>
          <p:cNvPr id="9" name="Text 6"/>
          <p:cNvSpPr/>
          <p:nvPr/>
        </p:nvSpPr>
        <p:spPr>
          <a:xfrm>
            <a:off x="4474170" y="4130774"/>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p>
        </p:txBody>
      </p:sp>
      <p:sp>
        <p:nvSpPr>
          <p:cNvPr id="10" name="Text 7"/>
          <p:cNvSpPr/>
          <p:nvPr/>
        </p:nvSpPr>
        <p:spPr>
          <a:xfrm>
            <a:off x="4961732" y="4059932"/>
            <a:ext cx="2882702" cy="1771650"/>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Implement a recommendation system that suggests personalized courses based on user scores and performance.</a:t>
            </a:r>
            <a:endParaRPr lang="en-US" sz="1833" dirty="0"/>
          </a:p>
        </p:txBody>
      </p:sp>
      <p:sp>
        <p:nvSpPr>
          <p:cNvPr id="11" name="Shape 8"/>
          <p:cNvSpPr/>
          <p:nvPr/>
        </p:nvSpPr>
        <p:spPr>
          <a:xfrm>
            <a:off x="8033444" y="4059932"/>
            <a:ext cx="425252" cy="425252"/>
          </a:xfrm>
          <a:prstGeom prst="roundRect">
            <a:avLst>
              <a:gd name="adj" fmla="val 6667"/>
            </a:avLst>
          </a:prstGeom>
          <a:solidFill>
            <a:srgbClr val="EEE8DD"/>
          </a:solidFill>
          <a:ln/>
        </p:spPr>
        <p:txBody>
          <a:bodyPr/>
          <a:lstStyle/>
          <a:p>
            <a:endParaRPr lang="en-LK" sz="1500"/>
          </a:p>
        </p:txBody>
      </p:sp>
      <p:sp>
        <p:nvSpPr>
          <p:cNvPr id="12" name="Text 9"/>
          <p:cNvSpPr/>
          <p:nvPr/>
        </p:nvSpPr>
        <p:spPr>
          <a:xfrm>
            <a:off x="8160643" y="4130774"/>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p>
        </p:txBody>
      </p:sp>
      <p:sp>
        <p:nvSpPr>
          <p:cNvPr id="13" name="Text 10"/>
          <p:cNvSpPr/>
          <p:nvPr/>
        </p:nvSpPr>
        <p:spPr>
          <a:xfrm>
            <a:off x="8647707" y="4059932"/>
            <a:ext cx="2882702" cy="1476375"/>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Build a system to predict future performance and track the improvement of users’ skills through game-based learning.</a:t>
            </a:r>
            <a:endParaRPr lang="en-US" sz="1833"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rapezoid 22"/>
          <p:cNvSpPr/>
          <p:nvPr/>
        </p:nvSpPr>
        <p:spPr>
          <a:xfrm>
            <a:off x="7775554" y="1799178"/>
            <a:ext cx="4515223" cy="3791503"/>
          </a:xfrm>
          <a:prstGeom prst="trapezoi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Flowchart: Manual Operation 23"/>
          <p:cNvSpPr/>
          <p:nvPr/>
        </p:nvSpPr>
        <p:spPr>
          <a:xfrm>
            <a:off x="3893179" y="1799178"/>
            <a:ext cx="4651099" cy="3791503"/>
          </a:xfrm>
          <a:prstGeom prst="flowChartManualOperati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 name="Trapezoid 21"/>
          <p:cNvSpPr/>
          <p:nvPr/>
        </p:nvSpPr>
        <p:spPr>
          <a:xfrm>
            <a:off x="303389" y="1799177"/>
            <a:ext cx="4426798" cy="3791503"/>
          </a:xfrm>
          <a:prstGeom prst="trapezoi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 0"/>
          <p:cNvSpPr/>
          <p:nvPr/>
        </p:nvSpPr>
        <p:spPr>
          <a:xfrm>
            <a:off x="661492" y="851496"/>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Sub Objectives</a:t>
            </a:r>
            <a:endParaRPr lang="en-US" sz="3708" dirty="0"/>
          </a:p>
        </p:txBody>
      </p:sp>
      <p:sp>
        <p:nvSpPr>
          <p:cNvPr id="3" name="Shape 1"/>
          <p:cNvSpPr/>
          <p:nvPr/>
        </p:nvSpPr>
        <p:spPr>
          <a:xfrm>
            <a:off x="877216" y="4889628"/>
            <a:ext cx="425252" cy="398633"/>
          </a:xfrm>
          <a:prstGeom prst="roundRect">
            <a:avLst>
              <a:gd name="adj" fmla="val 6667"/>
            </a:avLst>
          </a:prstGeom>
          <a:solidFill>
            <a:srgbClr val="EEE8DD"/>
          </a:solidFill>
          <a:ln/>
        </p:spPr>
        <p:txBody>
          <a:bodyPr/>
          <a:lstStyle/>
          <a:p>
            <a:endParaRPr lang="en-LK" sz="1500"/>
          </a:p>
        </p:txBody>
      </p:sp>
      <p:sp>
        <p:nvSpPr>
          <p:cNvPr id="4" name="Text 2"/>
          <p:cNvSpPr/>
          <p:nvPr/>
        </p:nvSpPr>
        <p:spPr>
          <a:xfrm>
            <a:off x="977336" y="4963825"/>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p>
        </p:txBody>
      </p:sp>
      <p:sp>
        <p:nvSpPr>
          <p:cNvPr id="5" name="Text 3"/>
          <p:cNvSpPr/>
          <p:nvPr/>
        </p:nvSpPr>
        <p:spPr>
          <a:xfrm>
            <a:off x="1275755" y="2032793"/>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 Chatbot</a:t>
            </a:r>
            <a:endParaRPr lang="en-US" sz="1833" dirty="0"/>
          </a:p>
        </p:txBody>
      </p:sp>
      <p:sp>
        <p:nvSpPr>
          <p:cNvPr id="6" name="Text 4"/>
          <p:cNvSpPr/>
          <p:nvPr/>
        </p:nvSpPr>
        <p:spPr>
          <a:xfrm>
            <a:off x="1275755" y="2441476"/>
            <a:ext cx="2882702"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Engage users in educational conversations.</a:t>
            </a:r>
            <a:endParaRPr lang="en-US" sz="1458" dirty="0"/>
          </a:p>
        </p:txBody>
      </p:sp>
      <p:sp>
        <p:nvSpPr>
          <p:cNvPr id="7" name="Text 5"/>
          <p:cNvSpPr/>
          <p:nvPr/>
        </p:nvSpPr>
        <p:spPr>
          <a:xfrm>
            <a:off x="1275755" y="3112394"/>
            <a:ext cx="2882702"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Explain scientific concepts in simple terms.</a:t>
            </a:r>
            <a:endParaRPr lang="en-US" sz="1458" dirty="0"/>
          </a:p>
        </p:txBody>
      </p:sp>
      <p:sp>
        <p:nvSpPr>
          <p:cNvPr id="8" name="Text 6"/>
          <p:cNvSpPr/>
          <p:nvPr/>
        </p:nvSpPr>
        <p:spPr>
          <a:xfrm>
            <a:off x="1275755" y="3783310"/>
            <a:ext cx="2882702" cy="1209675"/>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Answer user queries and suggest ways to relate concepts to real-world scenarios.</a:t>
            </a:r>
            <a:endParaRPr lang="en-US" sz="1458" dirty="0"/>
          </a:p>
        </p:txBody>
      </p:sp>
      <p:sp>
        <p:nvSpPr>
          <p:cNvPr id="9" name="Shape 7"/>
          <p:cNvSpPr/>
          <p:nvPr/>
        </p:nvSpPr>
        <p:spPr>
          <a:xfrm>
            <a:off x="4347468" y="2032793"/>
            <a:ext cx="425252" cy="425252"/>
          </a:xfrm>
          <a:prstGeom prst="roundRect">
            <a:avLst>
              <a:gd name="adj" fmla="val 6667"/>
            </a:avLst>
          </a:prstGeom>
          <a:solidFill>
            <a:srgbClr val="EEE8DD"/>
          </a:solidFill>
          <a:ln/>
        </p:spPr>
        <p:txBody>
          <a:bodyPr/>
          <a:lstStyle/>
          <a:p>
            <a:endParaRPr lang="en-LK" sz="1500"/>
          </a:p>
        </p:txBody>
      </p:sp>
      <p:sp>
        <p:nvSpPr>
          <p:cNvPr id="10" name="Text 8"/>
          <p:cNvSpPr/>
          <p:nvPr/>
        </p:nvSpPr>
        <p:spPr>
          <a:xfrm>
            <a:off x="4474170" y="2103636"/>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p>
        </p:txBody>
      </p:sp>
      <p:sp>
        <p:nvSpPr>
          <p:cNvPr id="11" name="Text 9"/>
          <p:cNvSpPr/>
          <p:nvPr/>
        </p:nvSpPr>
        <p:spPr>
          <a:xfrm>
            <a:off x="4961732" y="203279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Recommendation System</a:t>
            </a:r>
            <a:endParaRPr lang="en-US" sz="1833" dirty="0"/>
          </a:p>
        </p:txBody>
      </p:sp>
      <p:sp>
        <p:nvSpPr>
          <p:cNvPr id="12" name="Text 10"/>
          <p:cNvSpPr/>
          <p:nvPr/>
        </p:nvSpPr>
        <p:spPr>
          <a:xfrm>
            <a:off x="4961732" y="2736751"/>
            <a:ext cx="2882702"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Filter courses by subjects (English, Mathematics).</a:t>
            </a:r>
            <a:endParaRPr lang="en-US" sz="1458" dirty="0"/>
          </a:p>
        </p:txBody>
      </p:sp>
      <p:sp>
        <p:nvSpPr>
          <p:cNvPr id="13" name="Text 11"/>
          <p:cNvSpPr/>
          <p:nvPr/>
        </p:nvSpPr>
        <p:spPr>
          <a:xfrm>
            <a:off x="4961732" y="3407668"/>
            <a:ext cx="2882702" cy="1209675"/>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Map quiz scores to corresponding course levels (Beginner, Intermediate, Advanced).</a:t>
            </a:r>
            <a:endParaRPr lang="en-US" sz="1458" dirty="0"/>
          </a:p>
        </p:txBody>
      </p:sp>
      <p:sp>
        <p:nvSpPr>
          <p:cNvPr id="14" name="Text 12"/>
          <p:cNvSpPr/>
          <p:nvPr/>
        </p:nvSpPr>
        <p:spPr>
          <a:xfrm>
            <a:off x="4961732" y="4683422"/>
            <a:ext cx="2882702" cy="907257"/>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Use cosine similarity to match user performance with the most relevant courses.</a:t>
            </a:r>
            <a:endParaRPr lang="en-US" sz="1458" dirty="0"/>
          </a:p>
        </p:txBody>
      </p:sp>
      <p:sp>
        <p:nvSpPr>
          <p:cNvPr id="15" name="Text 13"/>
          <p:cNvSpPr/>
          <p:nvPr/>
        </p:nvSpPr>
        <p:spPr>
          <a:xfrm>
            <a:off x="4961732" y="5704086"/>
            <a:ext cx="2882702" cy="302419"/>
          </a:xfrm>
          <a:prstGeom prst="rect">
            <a:avLst/>
          </a:prstGeom>
          <a:noFill/>
          <a:ln/>
        </p:spPr>
        <p:txBody>
          <a:bodyPr wrap="none" lIns="0" tIns="0" rIns="0" bIns="0" rtlCol="0" anchor="t"/>
          <a:lstStyle/>
          <a:p>
            <a:pPr>
              <a:lnSpc>
                <a:spcPts val="2375"/>
              </a:lnSpc>
            </a:pPr>
            <a:endParaRPr lang="en-US" sz="1458" dirty="0"/>
          </a:p>
        </p:txBody>
      </p:sp>
      <p:sp>
        <p:nvSpPr>
          <p:cNvPr id="16" name="Shape 14"/>
          <p:cNvSpPr/>
          <p:nvPr/>
        </p:nvSpPr>
        <p:spPr>
          <a:xfrm>
            <a:off x="8098544" y="4892983"/>
            <a:ext cx="425252" cy="425252"/>
          </a:xfrm>
          <a:prstGeom prst="roundRect">
            <a:avLst>
              <a:gd name="adj" fmla="val 6667"/>
            </a:avLst>
          </a:prstGeom>
          <a:solidFill>
            <a:srgbClr val="EEE8DD"/>
          </a:solidFill>
          <a:ln/>
        </p:spPr>
        <p:txBody>
          <a:bodyPr/>
          <a:lstStyle/>
          <a:p>
            <a:endParaRPr lang="en-LK" sz="1500"/>
          </a:p>
        </p:txBody>
      </p:sp>
      <p:sp>
        <p:nvSpPr>
          <p:cNvPr id="17" name="Text 15"/>
          <p:cNvSpPr/>
          <p:nvPr/>
        </p:nvSpPr>
        <p:spPr>
          <a:xfrm>
            <a:off x="8225743" y="4949587"/>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p>
        </p:txBody>
      </p:sp>
      <p:sp>
        <p:nvSpPr>
          <p:cNvPr id="18" name="Text 16"/>
          <p:cNvSpPr/>
          <p:nvPr/>
        </p:nvSpPr>
        <p:spPr>
          <a:xfrm>
            <a:off x="8647707" y="203279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Performance Prediction System</a:t>
            </a:r>
            <a:endParaRPr lang="en-US" sz="1833" dirty="0"/>
          </a:p>
        </p:txBody>
      </p:sp>
      <p:sp>
        <p:nvSpPr>
          <p:cNvPr id="19" name="Text 17"/>
          <p:cNvSpPr/>
          <p:nvPr/>
        </p:nvSpPr>
        <p:spPr>
          <a:xfrm>
            <a:off x="8647707" y="2736751"/>
            <a:ext cx="2882702" cy="907257"/>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Calculate current performance (game score and improvement score).</a:t>
            </a:r>
            <a:endParaRPr lang="en-US" sz="1458" dirty="0"/>
          </a:p>
        </p:txBody>
      </p:sp>
      <p:sp>
        <p:nvSpPr>
          <p:cNvPr id="20" name="Text 18"/>
          <p:cNvSpPr/>
          <p:nvPr/>
        </p:nvSpPr>
        <p:spPr>
          <a:xfrm>
            <a:off x="8647707" y="3710087"/>
            <a:ext cx="2882702" cy="907257"/>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Predict future performance based on historical data (game sessions).</a:t>
            </a:r>
            <a:endParaRPr lang="en-US" sz="1458" dirty="0"/>
          </a:p>
        </p:txBody>
      </p:sp>
      <p:sp>
        <p:nvSpPr>
          <p:cNvPr id="21" name="Text 19"/>
          <p:cNvSpPr/>
          <p:nvPr/>
        </p:nvSpPr>
        <p:spPr>
          <a:xfrm>
            <a:off x="8647707" y="4683423"/>
            <a:ext cx="2882702"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Provide personalized insights into future improvement.</a:t>
            </a:r>
            <a:endParaRPr lang="en-US" sz="1458"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56339" y="2223096"/>
            <a:ext cx="4099322" cy="2411809"/>
          </a:xfrm>
          <a:prstGeom prst="rect">
            <a:avLst/>
          </a:prstGeom>
        </p:spPr>
      </p:pic>
      <p:sp>
        <p:nvSpPr>
          <p:cNvPr id="4" name="Text 0"/>
          <p:cNvSpPr/>
          <p:nvPr/>
        </p:nvSpPr>
        <p:spPr>
          <a:xfrm>
            <a:off x="661492" y="3133626"/>
            <a:ext cx="5534124"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Evidence of Completion</a:t>
            </a:r>
            <a:endParaRPr lang="en-US" sz="3708"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43853" y="2965185"/>
            <a:ext cx="2105771" cy="580122"/>
          </a:xfrm>
          <a:prstGeom prst="rect">
            <a:avLst/>
          </a:prstGeom>
          <a:noFill/>
          <a:ln/>
        </p:spPr>
        <p:txBody>
          <a:bodyPr wrap="none" lIns="0" tIns="0" rIns="0" bIns="0" rtlCol="0" anchor="t"/>
          <a:lstStyle/>
          <a:p>
            <a:pPr>
              <a:lnSpc>
                <a:spcPts val="4625"/>
              </a:lnSpc>
            </a:pPr>
            <a:r>
              <a:rPr lang="en-US" sz="6000" dirty="0" err="1">
                <a:solidFill>
                  <a:srgbClr val="484237"/>
                </a:solidFill>
                <a:latin typeface="Gelasio Semi Bold" pitchFamily="34" charset="0"/>
                <a:ea typeface="Gelasio Semi Bold" pitchFamily="34" charset="-122"/>
                <a:cs typeface="Gelasio Semi Bold" pitchFamily="34" charset="-120"/>
              </a:rPr>
              <a:t>Chatbot</a:t>
            </a:r>
            <a:endParaRPr lang="en-US" sz="3708" dirty="0"/>
          </a:p>
        </p:txBody>
      </p:sp>
    </p:spTree>
    <p:extLst>
      <p:ext uri="{BB962C8B-B14F-4D97-AF65-F5344CB8AC3E}">
        <p14:creationId xmlns:p14="http://schemas.microsoft.com/office/powerpoint/2010/main" val="3569593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7853" y="-72367"/>
            <a:ext cx="9291385" cy="6917116"/>
          </a:xfrm>
          <a:prstGeom prst="rect">
            <a:avLst/>
          </a:prstGeom>
        </p:spPr>
      </p:pic>
    </p:spTree>
    <p:extLst>
      <p:ext uri="{BB962C8B-B14F-4D97-AF65-F5344CB8AC3E}">
        <p14:creationId xmlns:p14="http://schemas.microsoft.com/office/powerpoint/2010/main" val="2837637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F647-18D3-072B-5018-AC7F0DA157F4}"/>
            </a:ext>
          </a:extLst>
        </p:cNvPr>
        <p:cNvGrpSpPr/>
        <p:nvPr/>
      </p:nvGrpSpPr>
      <p:grpSpPr>
        <a:xfrm>
          <a:off x="0" y="0"/>
          <a:ext cx="0" cy="0"/>
          <a:chOff x="0" y="0"/>
          <a:chExt cx="0" cy="0"/>
        </a:xfrm>
      </p:grpSpPr>
      <p:pic>
        <p:nvPicPr>
          <p:cNvPr id="5" name="Picture Placeholder 4" descr="close up of pages in a book">
            <a:extLst>
              <a:ext uri="{FF2B5EF4-FFF2-40B4-BE49-F238E27FC236}">
                <a16:creationId xmlns:a16="http://schemas.microsoft.com/office/drawing/2014/main" id="{F78DD6A1-168F-150F-E696-83AF927D68BD}"/>
              </a:ext>
            </a:extLst>
          </p:cNvPr>
          <p:cNvPicPr>
            <a:picLocks noGrp="1" noChangeAspect="1"/>
          </p:cNvPicPr>
          <p:nvPr>
            <p:ph type="pic" sz="quarter" idx="10"/>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p:pic>
      <p:grpSp>
        <p:nvGrpSpPr>
          <p:cNvPr id="23" name="Group 22">
            <a:extLst>
              <a:ext uri="{FF2B5EF4-FFF2-40B4-BE49-F238E27FC236}">
                <a16:creationId xmlns:a16="http://schemas.microsoft.com/office/drawing/2014/main" id="{536A8F13-D98C-E505-1F12-24C6C4C14E29}"/>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2884A5D9-4FEE-B90A-DCE0-2E91819AF4F6}"/>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8" name="Freeform: Shape 17">
              <a:extLst>
                <a:ext uri="{FF2B5EF4-FFF2-40B4-BE49-F238E27FC236}">
                  <a16:creationId xmlns:a16="http://schemas.microsoft.com/office/drawing/2014/main" id="{8941360E-543B-91C3-75B2-1E6EDC59E237}"/>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6" name="Freeform: Shape 15">
              <a:extLst>
                <a:ext uri="{FF2B5EF4-FFF2-40B4-BE49-F238E27FC236}">
                  <a16:creationId xmlns:a16="http://schemas.microsoft.com/office/drawing/2014/main" id="{03BE8655-3404-3743-09A6-0A63E631C89D}"/>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1">
                <a:lumMod val="7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4" name="Freeform: Shape 13">
              <a:extLst>
                <a:ext uri="{FF2B5EF4-FFF2-40B4-BE49-F238E27FC236}">
                  <a16:creationId xmlns:a16="http://schemas.microsoft.com/office/drawing/2014/main" id="{B9271599-9AEF-EBC9-32E2-31E16392B109}"/>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pic>
        <p:nvPicPr>
          <p:cNvPr id="58" name="Picture 57" descr="A pink background with black text&#10;&#10;Description automatically generated">
            <a:extLst>
              <a:ext uri="{FF2B5EF4-FFF2-40B4-BE49-F238E27FC236}">
                <a16:creationId xmlns:a16="http://schemas.microsoft.com/office/drawing/2014/main" id="{A148BB43-45F4-0355-D1CD-E338B9175D25}"/>
              </a:ext>
            </a:extLst>
          </p:cNvPr>
          <p:cNvPicPr>
            <a:picLocks noChangeAspect="1"/>
          </p:cNvPicPr>
          <p:nvPr/>
        </p:nvPicPr>
        <p:blipFill>
          <a:blip r:embed="rId5"/>
          <a:srcRect b="52869"/>
          <a:stretch/>
        </p:blipFill>
        <p:spPr>
          <a:xfrm>
            <a:off x="4930" y="0"/>
            <a:ext cx="12187070" cy="3233530"/>
          </a:xfrm>
          <a:prstGeom prst="rect">
            <a:avLst/>
          </a:prstGeom>
        </p:spPr>
      </p:pic>
      <p:pic>
        <p:nvPicPr>
          <p:cNvPr id="2" name="Picture 1" descr="A pink background with black text&#10;&#10;Description automatically generated">
            <a:extLst>
              <a:ext uri="{FF2B5EF4-FFF2-40B4-BE49-F238E27FC236}">
                <a16:creationId xmlns:a16="http://schemas.microsoft.com/office/drawing/2014/main" id="{1E1131F3-8E05-C06A-D8E7-742DEA36678E}"/>
              </a:ext>
            </a:extLst>
          </p:cNvPr>
          <p:cNvPicPr>
            <a:picLocks noChangeAspect="1"/>
          </p:cNvPicPr>
          <p:nvPr/>
        </p:nvPicPr>
        <p:blipFill>
          <a:blip r:embed="rId5"/>
          <a:srcRect t="47171"/>
          <a:stretch/>
        </p:blipFill>
        <p:spPr>
          <a:xfrm>
            <a:off x="-3" y="3233530"/>
            <a:ext cx="12187070" cy="3624470"/>
          </a:xfrm>
          <a:prstGeom prst="rect">
            <a:avLst/>
          </a:prstGeom>
        </p:spPr>
      </p:pic>
      <p:grpSp>
        <p:nvGrpSpPr>
          <p:cNvPr id="3" name="Google Shape;714;p34">
            <a:extLst>
              <a:ext uri="{FF2B5EF4-FFF2-40B4-BE49-F238E27FC236}">
                <a16:creationId xmlns:a16="http://schemas.microsoft.com/office/drawing/2014/main" id="{34C85063-6DE2-200D-32B9-16B567F717A1}"/>
              </a:ext>
            </a:extLst>
          </p:cNvPr>
          <p:cNvGrpSpPr/>
          <p:nvPr/>
        </p:nvGrpSpPr>
        <p:grpSpPr>
          <a:xfrm>
            <a:off x="-3740" y="6448499"/>
            <a:ext cx="12190249" cy="409500"/>
            <a:chOff x="25500" y="4672450"/>
            <a:chExt cx="12190249" cy="409500"/>
          </a:xfrm>
        </p:grpSpPr>
        <p:sp>
          <p:nvSpPr>
            <p:cNvPr id="4" name="Google Shape;715;p34">
              <a:extLst>
                <a:ext uri="{FF2B5EF4-FFF2-40B4-BE49-F238E27FC236}">
                  <a16:creationId xmlns:a16="http://schemas.microsoft.com/office/drawing/2014/main" id="{EE16F489-C799-618C-571C-B90A1E0F2E9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716;p34">
              <a:extLst>
                <a:ext uri="{FF2B5EF4-FFF2-40B4-BE49-F238E27FC236}">
                  <a16:creationId xmlns:a16="http://schemas.microsoft.com/office/drawing/2014/main" id="{7107F137-700C-900C-7A95-A91EB0315BD2}"/>
                </a:ext>
              </a:extLst>
            </p:cNvPr>
            <p:cNvPicPr preferRelativeResize="0"/>
            <p:nvPr/>
          </p:nvPicPr>
          <p:blipFill>
            <a:blip r:embed="rId6">
              <a:alphaModFix/>
            </a:blip>
            <a:stretch>
              <a:fillRect/>
            </a:stretch>
          </p:blipFill>
          <p:spPr>
            <a:xfrm>
              <a:off x="112675" y="4724037"/>
              <a:ext cx="1777299" cy="306325"/>
            </a:xfrm>
            <a:prstGeom prst="rect">
              <a:avLst/>
            </a:prstGeom>
            <a:noFill/>
            <a:ln>
              <a:noFill/>
            </a:ln>
          </p:spPr>
        </p:pic>
        <p:sp>
          <p:nvSpPr>
            <p:cNvPr id="7" name="Google Shape;717;p34">
              <a:extLst>
                <a:ext uri="{FF2B5EF4-FFF2-40B4-BE49-F238E27FC236}">
                  <a16:creationId xmlns:a16="http://schemas.microsoft.com/office/drawing/2014/main" id="{8F4E002B-D459-D468-D00E-3529BBEED109}"/>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latin typeface="Raleway"/>
                  <a:ea typeface="Raleway"/>
                  <a:cs typeface="Raleway"/>
                  <a:sym typeface="Raleway"/>
                </a:rPr>
                <a:t>05.12.2024</a:t>
              </a:r>
              <a:endParaRPr sz="1200" dirty="0">
                <a:latin typeface="Raleway"/>
                <a:ea typeface="Raleway"/>
                <a:cs typeface="Raleway"/>
                <a:sym typeface="Raleway"/>
              </a:endParaRPr>
            </a:p>
          </p:txBody>
        </p:sp>
      </p:grpSp>
    </p:spTree>
    <p:extLst>
      <p:ext uri="{BB962C8B-B14F-4D97-AF65-F5344CB8AC3E}">
        <p14:creationId xmlns:p14="http://schemas.microsoft.com/office/powerpoint/2010/main" val="679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96000" y="0"/>
            <a:ext cx="6096000" cy="6858000"/>
          </a:xfrm>
          <a:prstGeom prst="rect">
            <a:avLst/>
          </a:prstGeom>
        </p:spPr>
      </p:pic>
      <p:pic>
        <p:nvPicPr>
          <p:cNvPr id="3" name="Image 1" descr="preencoded.png"/>
          <p:cNvPicPr>
            <a:picLocks noChangeAspect="1"/>
          </p:cNvPicPr>
          <p:nvPr/>
        </p:nvPicPr>
        <p:blipFill>
          <a:blip r:embed="rId4"/>
          <a:stretch>
            <a:fillRect/>
          </a:stretch>
        </p:blipFill>
        <p:spPr>
          <a:xfrm>
            <a:off x="7734300" y="551744"/>
            <a:ext cx="2819400" cy="5740400"/>
          </a:xfrm>
          <a:prstGeom prst="rect">
            <a:avLst/>
          </a:prstGeom>
        </p:spPr>
      </p:pic>
      <p:sp>
        <p:nvSpPr>
          <p:cNvPr id="4" name="Text 0"/>
          <p:cNvSpPr/>
          <p:nvPr/>
        </p:nvSpPr>
        <p:spPr>
          <a:xfrm>
            <a:off x="596404" y="622102"/>
            <a:ext cx="4903193" cy="272554"/>
          </a:xfrm>
          <a:prstGeom prst="rect">
            <a:avLst/>
          </a:prstGeom>
          <a:noFill/>
          <a:ln/>
        </p:spPr>
        <p:txBody>
          <a:bodyPr wrap="none" lIns="0" tIns="0" rIns="0" bIns="0" rtlCol="0" anchor="t"/>
          <a:lstStyle/>
          <a:p>
            <a:pPr>
              <a:lnSpc>
                <a:spcPts val="2125"/>
              </a:lnSpc>
            </a:pPr>
            <a:endParaRPr lang="en-US" sz="1333" dirty="0"/>
          </a:p>
        </p:txBody>
      </p:sp>
      <p:sp>
        <p:nvSpPr>
          <p:cNvPr id="5" name="Text 1"/>
          <p:cNvSpPr/>
          <p:nvPr/>
        </p:nvSpPr>
        <p:spPr>
          <a:xfrm>
            <a:off x="596404" y="1086346"/>
            <a:ext cx="4903193" cy="272554"/>
          </a:xfrm>
          <a:prstGeom prst="rect">
            <a:avLst/>
          </a:prstGeom>
          <a:noFill/>
          <a:ln/>
        </p:spPr>
        <p:txBody>
          <a:bodyPr wrap="none" lIns="0" tIns="0" rIns="0" bIns="0" rtlCol="0" anchor="t"/>
          <a:lstStyle/>
          <a:p>
            <a:pPr>
              <a:lnSpc>
                <a:spcPts val="2125"/>
              </a:lnSpc>
            </a:pPr>
            <a:endParaRPr lang="en-US" sz="1333" dirty="0"/>
          </a:p>
        </p:txBody>
      </p:sp>
      <p:sp>
        <p:nvSpPr>
          <p:cNvPr id="6" name="Text 2"/>
          <p:cNvSpPr/>
          <p:nvPr/>
        </p:nvSpPr>
        <p:spPr>
          <a:xfrm>
            <a:off x="596404" y="1550591"/>
            <a:ext cx="4903193" cy="272554"/>
          </a:xfrm>
          <a:prstGeom prst="rect">
            <a:avLst/>
          </a:prstGeom>
          <a:noFill/>
          <a:ln/>
        </p:spPr>
        <p:txBody>
          <a:bodyPr wrap="none" lIns="0" tIns="0" rIns="0" bIns="0" rtlCol="0" anchor="t"/>
          <a:lstStyle/>
          <a:p>
            <a:pPr>
              <a:lnSpc>
                <a:spcPts val="2125"/>
              </a:lnSpc>
            </a:pPr>
            <a:endParaRPr lang="en-US" sz="1333" dirty="0"/>
          </a:p>
        </p:txBody>
      </p:sp>
      <p:sp>
        <p:nvSpPr>
          <p:cNvPr id="7" name="Text 3"/>
          <p:cNvSpPr/>
          <p:nvPr/>
        </p:nvSpPr>
        <p:spPr>
          <a:xfrm>
            <a:off x="596404" y="2014836"/>
            <a:ext cx="4903193" cy="272554"/>
          </a:xfrm>
          <a:prstGeom prst="rect">
            <a:avLst/>
          </a:prstGeom>
          <a:noFill/>
          <a:ln/>
        </p:spPr>
        <p:txBody>
          <a:bodyPr wrap="none" lIns="0" tIns="0" rIns="0" bIns="0" rtlCol="0" anchor="t"/>
          <a:lstStyle/>
          <a:p>
            <a:pPr>
              <a:lnSpc>
                <a:spcPts val="2125"/>
              </a:lnSpc>
            </a:pPr>
            <a:endParaRPr lang="en-US" sz="1333" dirty="0"/>
          </a:p>
        </p:txBody>
      </p:sp>
      <p:sp>
        <p:nvSpPr>
          <p:cNvPr id="8" name="Text 4"/>
          <p:cNvSpPr/>
          <p:nvPr/>
        </p:nvSpPr>
        <p:spPr>
          <a:xfrm>
            <a:off x="917972" y="2542977"/>
            <a:ext cx="4260057" cy="532507"/>
          </a:xfrm>
          <a:prstGeom prst="rect">
            <a:avLst/>
          </a:prstGeom>
          <a:noFill/>
          <a:ln/>
        </p:spPr>
        <p:txBody>
          <a:bodyPr wrap="none" lIns="0" tIns="0" rIns="0" bIns="0" rtlCol="0" anchor="t"/>
          <a:lstStyle/>
          <a:p>
            <a:pPr algn="ctr">
              <a:lnSpc>
                <a:spcPts val="4167"/>
              </a:lnSpc>
            </a:pPr>
            <a:r>
              <a:rPr lang="en-US" sz="3333" dirty="0">
                <a:solidFill>
                  <a:srgbClr val="484237"/>
                </a:solidFill>
                <a:latin typeface="Gelasio Semi Bold" pitchFamily="34" charset="0"/>
                <a:ea typeface="Gelasio Semi Bold" pitchFamily="34" charset="-122"/>
                <a:cs typeface="Gelasio Semi Bold" pitchFamily="34" charset="-120"/>
              </a:rPr>
              <a:t>UI design</a:t>
            </a:r>
            <a:endParaRPr lang="en-US" sz="3333" dirty="0"/>
          </a:p>
        </p:txBody>
      </p:sp>
      <p:sp>
        <p:nvSpPr>
          <p:cNvPr id="9" name="Text 5"/>
          <p:cNvSpPr/>
          <p:nvPr/>
        </p:nvSpPr>
        <p:spPr>
          <a:xfrm>
            <a:off x="596404" y="3331071"/>
            <a:ext cx="4903193" cy="272554"/>
          </a:xfrm>
          <a:prstGeom prst="rect">
            <a:avLst/>
          </a:prstGeom>
          <a:noFill/>
          <a:ln/>
        </p:spPr>
        <p:txBody>
          <a:bodyPr wrap="none" lIns="0" tIns="0" rIns="0" bIns="0" rtlCol="0" anchor="t"/>
          <a:lstStyle/>
          <a:p>
            <a:pPr>
              <a:lnSpc>
                <a:spcPts val="2125"/>
              </a:lnSpc>
            </a:pPr>
            <a:endParaRPr lang="en-US" sz="1333" dirty="0"/>
          </a:p>
        </p:txBody>
      </p:sp>
      <p:sp>
        <p:nvSpPr>
          <p:cNvPr id="10" name="Text 6"/>
          <p:cNvSpPr/>
          <p:nvPr/>
        </p:nvSpPr>
        <p:spPr>
          <a:xfrm>
            <a:off x="596404" y="3795316"/>
            <a:ext cx="4903193" cy="272554"/>
          </a:xfrm>
          <a:prstGeom prst="rect">
            <a:avLst/>
          </a:prstGeom>
          <a:noFill/>
          <a:ln/>
        </p:spPr>
        <p:txBody>
          <a:bodyPr wrap="none" lIns="0" tIns="0" rIns="0" bIns="0" rtlCol="0" anchor="t"/>
          <a:lstStyle/>
          <a:p>
            <a:pPr>
              <a:lnSpc>
                <a:spcPts val="2125"/>
              </a:lnSpc>
            </a:pPr>
            <a:endParaRPr lang="en-US" sz="1333" dirty="0"/>
          </a:p>
        </p:txBody>
      </p:sp>
      <p:sp>
        <p:nvSpPr>
          <p:cNvPr id="11" name="Text 7"/>
          <p:cNvSpPr/>
          <p:nvPr/>
        </p:nvSpPr>
        <p:spPr>
          <a:xfrm>
            <a:off x="596404" y="4259561"/>
            <a:ext cx="4903193" cy="272554"/>
          </a:xfrm>
          <a:prstGeom prst="rect">
            <a:avLst/>
          </a:prstGeom>
          <a:noFill/>
          <a:ln/>
        </p:spPr>
        <p:txBody>
          <a:bodyPr wrap="none" lIns="0" tIns="0" rIns="0" bIns="0" rtlCol="0" anchor="t"/>
          <a:lstStyle/>
          <a:p>
            <a:pPr>
              <a:lnSpc>
                <a:spcPts val="2125"/>
              </a:lnSpc>
            </a:pPr>
            <a:endParaRPr lang="en-US" sz="1333" dirty="0"/>
          </a:p>
        </p:txBody>
      </p:sp>
      <p:sp>
        <p:nvSpPr>
          <p:cNvPr id="12" name="Text 8"/>
          <p:cNvSpPr/>
          <p:nvPr/>
        </p:nvSpPr>
        <p:spPr>
          <a:xfrm>
            <a:off x="596404" y="4723806"/>
            <a:ext cx="4903193" cy="272554"/>
          </a:xfrm>
          <a:prstGeom prst="rect">
            <a:avLst/>
          </a:prstGeom>
          <a:noFill/>
          <a:ln/>
        </p:spPr>
        <p:txBody>
          <a:bodyPr wrap="none" lIns="0" tIns="0" rIns="0" bIns="0" rtlCol="0" anchor="t"/>
          <a:lstStyle/>
          <a:p>
            <a:pPr>
              <a:lnSpc>
                <a:spcPts val="2125"/>
              </a:lnSpc>
            </a:pPr>
            <a:endParaRPr lang="en-US" sz="1333" dirty="0"/>
          </a:p>
        </p:txBody>
      </p:sp>
      <p:sp>
        <p:nvSpPr>
          <p:cNvPr id="13" name="Text 9"/>
          <p:cNvSpPr/>
          <p:nvPr/>
        </p:nvSpPr>
        <p:spPr>
          <a:xfrm>
            <a:off x="596404" y="5188050"/>
            <a:ext cx="4903193" cy="272554"/>
          </a:xfrm>
          <a:prstGeom prst="rect">
            <a:avLst/>
          </a:prstGeom>
          <a:noFill/>
          <a:ln/>
        </p:spPr>
        <p:txBody>
          <a:bodyPr wrap="none" lIns="0" tIns="0" rIns="0" bIns="0" rtlCol="0" anchor="t"/>
          <a:lstStyle/>
          <a:p>
            <a:pPr>
              <a:lnSpc>
                <a:spcPts val="2125"/>
              </a:lnSpc>
            </a:pPr>
            <a:endParaRPr lang="en-US" sz="1333" dirty="0"/>
          </a:p>
        </p:txBody>
      </p:sp>
      <p:sp>
        <p:nvSpPr>
          <p:cNvPr id="14" name="Text 10"/>
          <p:cNvSpPr/>
          <p:nvPr/>
        </p:nvSpPr>
        <p:spPr>
          <a:xfrm>
            <a:off x="596404" y="5652295"/>
            <a:ext cx="4903193" cy="272554"/>
          </a:xfrm>
          <a:prstGeom prst="rect">
            <a:avLst/>
          </a:prstGeom>
          <a:noFill/>
          <a:ln/>
        </p:spPr>
        <p:txBody>
          <a:bodyPr wrap="none" lIns="0" tIns="0" rIns="0" bIns="0" rtlCol="0" anchor="t"/>
          <a:lstStyle/>
          <a:p>
            <a:pPr>
              <a:lnSpc>
                <a:spcPts val="2125"/>
              </a:lnSpc>
            </a:pPr>
            <a:endParaRPr lang="en-US" sz="1333" dirty="0"/>
          </a:p>
        </p:txBody>
      </p:sp>
      <p:sp>
        <p:nvSpPr>
          <p:cNvPr id="15" name="Text 11"/>
          <p:cNvSpPr/>
          <p:nvPr/>
        </p:nvSpPr>
        <p:spPr>
          <a:xfrm>
            <a:off x="596404" y="6116539"/>
            <a:ext cx="4903193" cy="272554"/>
          </a:xfrm>
          <a:prstGeom prst="rect">
            <a:avLst/>
          </a:prstGeom>
          <a:noFill/>
          <a:ln/>
        </p:spPr>
        <p:txBody>
          <a:bodyPr wrap="none" lIns="0" tIns="0" rIns="0" bIns="0" rtlCol="0" anchor="t"/>
          <a:lstStyle/>
          <a:p>
            <a:pPr>
              <a:lnSpc>
                <a:spcPts val="2125"/>
              </a:lnSpc>
            </a:pPr>
            <a:endParaRPr lang="en-US" sz="1333"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51672" y="493712"/>
            <a:ext cx="4488657" cy="561082"/>
          </a:xfrm>
          <a:prstGeom prst="rect">
            <a:avLst/>
          </a:prstGeom>
          <a:noFill/>
          <a:ln/>
        </p:spPr>
        <p:txBody>
          <a:bodyPr wrap="none" lIns="0" tIns="0" rIns="0" bIns="0" rtlCol="0" anchor="t"/>
          <a:lstStyle/>
          <a:p>
            <a:pPr algn="ctr">
              <a:lnSpc>
                <a:spcPts val="4416"/>
              </a:lnSpc>
            </a:pPr>
            <a:r>
              <a:rPr lang="en-US" sz="3500" dirty="0">
                <a:solidFill>
                  <a:srgbClr val="484237"/>
                </a:solidFill>
                <a:latin typeface="Gelasio Semi Bold" pitchFamily="34" charset="0"/>
                <a:ea typeface="Gelasio Semi Bold" pitchFamily="34" charset="-122"/>
                <a:cs typeface="Gelasio Semi Bold" pitchFamily="34" charset="-120"/>
              </a:rPr>
              <a:t>Chatbot</a:t>
            </a:r>
            <a:endParaRPr lang="en-US" sz="3500" dirty="0"/>
          </a:p>
        </p:txBody>
      </p:sp>
      <p:sp>
        <p:nvSpPr>
          <p:cNvPr id="3" name="Text 1"/>
          <p:cNvSpPr/>
          <p:nvPr/>
        </p:nvSpPr>
        <p:spPr>
          <a:xfrm>
            <a:off x="628353" y="1413868"/>
            <a:ext cx="10935295" cy="287338"/>
          </a:xfrm>
          <a:prstGeom prst="rect">
            <a:avLst/>
          </a:prstGeom>
          <a:noFill/>
          <a:ln/>
        </p:spPr>
        <p:txBody>
          <a:bodyPr wrap="none" lIns="0" tIns="0" rIns="0" bIns="0" rtlCol="0" anchor="t"/>
          <a:lstStyle/>
          <a:p>
            <a:pPr algn="ctr">
              <a:lnSpc>
                <a:spcPts val="2250"/>
              </a:lnSpc>
            </a:pPr>
            <a:r>
              <a:rPr lang="en-US" sz="1375" dirty="0">
                <a:solidFill>
                  <a:srgbClr val="746558"/>
                </a:solidFill>
                <a:latin typeface="Gelasio" pitchFamily="34" charset="0"/>
                <a:ea typeface="Gelasio" pitchFamily="34" charset="-122"/>
                <a:cs typeface="Gelasio" pitchFamily="34" charset="-120"/>
              </a:rPr>
              <a:t>Integrated a chatbot system with Gemini API, which engages users in educational conversations.</a:t>
            </a:r>
            <a:endParaRPr lang="en-US" sz="1375" dirty="0"/>
          </a:p>
        </p:txBody>
      </p:sp>
      <p:pic>
        <p:nvPicPr>
          <p:cNvPr id="4" name="Image 0" descr="preencoded.png"/>
          <p:cNvPicPr>
            <a:picLocks noChangeAspect="1"/>
          </p:cNvPicPr>
          <p:nvPr/>
        </p:nvPicPr>
        <p:blipFill>
          <a:blip r:embed="rId3"/>
          <a:stretch>
            <a:fillRect/>
          </a:stretch>
        </p:blipFill>
        <p:spPr>
          <a:xfrm>
            <a:off x="2160885" y="1903115"/>
            <a:ext cx="7870131" cy="446236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1" y="2855186"/>
            <a:ext cx="12986084" cy="1015663"/>
          </a:xfrm>
          <a:prstGeom prst="rect">
            <a:avLst/>
          </a:prstGeom>
        </p:spPr>
        <p:txBody>
          <a:bodyPr wrap="square">
            <a:spAutoFit/>
          </a:bodyPr>
          <a:lstStyle/>
          <a:p>
            <a:r>
              <a:rPr lang="en-US" sz="6000" dirty="0">
                <a:solidFill>
                  <a:srgbClr val="484237"/>
                </a:solidFill>
                <a:latin typeface="Gelasio Semi Bold" pitchFamily="34" charset="0"/>
                <a:cs typeface="Gelasio Semi Bold" pitchFamily="34" charset="-120"/>
              </a:rPr>
              <a:t>Recommendation System</a:t>
            </a:r>
            <a:endParaRPr lang="en-US" sz="1000" dirty="0"/>
          </a:p>
        </p:txBody>
      </p:sp>
    </p:spTree>
    <p:extLst>
      <p:ext uri="{BB962C8B-B14F-4D97-AF65-F5344CB8AC3E}">
        <p14:creationId xmlns:p14="http://schemas.microsoft.com/office/powerpoint/2010/main" val="3637638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50583" y="-230852"/>
            <a:ext cx="6858000" cy="7088853"/>
          </a:xfrm>
          <a:prstGeom prst="rect">
            <a:avLst/>
          </a:prstGeom>
        </p:spPr>
      </p:pic>
    </p:spTree>
    <p:extLst>
      <p:ext uri="{BB962C8B-B14F-4D97-AF65-F5344CB8AC3E}">
        <p14:creationId xmlns:p14="http://schemas.microsoft.com/office/powerpoint/2010/main" val="102346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05574" y="328414"/>
            <a:ext cx="2380853" cy="297657"/>
          </a:xfrm>
          <a:prstGeom prst="rect">
            <a:avLst/>
          </a:prstGeom>
          <a:noFill/>
          <a:ln/>
        </p:spPr>
        <p:txBody>
          <a:bodyPr wrap="none" lIns="0" tIns="0" rIns="0" bIns="0" rtlCol="0" anchor="t"/>
          <a:lstStyle/>
          <a:p>
            <a:pPr algn="ctr">
              <a:lnSpc>
                <a:spcPts val="2333"/>
              </a:lnSpc>
            </a:pPr>
            <a:r>
              <a:rPr lang="en-US" sz="1833" dirty="0">
                <a:solidFill>
                  <a:srgbClr val="484237"/>
                </a:solidFill>
                <a:latin typeface="Gelasio Semi Bold" pitchFamily="34" charset="0"/>
                <a:ea typeface="Gelasio Semi Bold" pitchFamily="34" charset="-122"/>
                <a:cs typeface="Gelasio Semi Bold" pitchFamily="34" charset="-120"/>
              </a:rPr>
              <a:t>UI Design</a:t>
            </a:r>
            <a:endParaRPr lang="en-US" sz="1833" dirty="0"/>
          </a:p>
        </p:txBody>
      </p:sp>
      <p:pic>
        <p:nvPicPr>
          <p:cNvPr id="3" name="Image 0" descr="preencoded.png"/>
          <p:cNvPicPr>
            <a:picLocks noChangeAspect="1"/>
          </p:cNvPicPr>
          <p:nvPr/>
        </p:nvPicPr>
        <p:blipFill>
          <a:blip r:embed="rId3"/>
          <a:stretch>
            <a:fillRect/>
          </a:stretch>
        </p:blipFill>
        <p:spPr>
          <a:xfrm>
            <a:off x="2029718" y="893763"/>
            <a:ext cx="2308027" cy="5204321"/>
          </a:xfrm>
          <a:prstGeom prst="rect">
            <a:avLst/>
          </a:prstGeom>
        </p:spPr>
      </p:pic>
      <p:sp>
        <p:nvSpPr>
          <p:cNvPr id="4" name="Text 1"/>
          <p:cNvSpPr/>
          <p:nvPr/>
        </p:nvSpPr>
        <p:spPr>
          <a:xfrm>
            <a:off x="416619" y="6231930"/>
            <a:ext cx="5534223" cy="190500"/>
          </a:xfrm>
          <a:prstGeom prst="rect">
            <a:avLst/>
          </a:prstGeom>
          <a:noFill/>
          <a:ln/>
        </p:spPr>
        <p:txBody>
          <a:bodyPr wrap="none" lIns="0" tIns="0" rIns="0" bIns="0" rtlCol="0" anchor="t"/>
          <a:lstStyle/>
          <a:p>
            <a:pPr>
              <a:lnSpc>
                <a:spcPts val="1458"/>
              </a:lnSpc>
            </a:pPr>
            <a:endParaRPr lang="en-US" sz="917" dirty="0"/>
          </a:p>
        </p:txBody>
      </p:sp>
      <p:pic>
        <p:nvPicPr>
          <p:cNvPr id="5" name="Image 1" descr="preencoded.png"/>
          <p:cNvPicPr>
            <a:picLocks noChangeAspect="1"/>
          </p:cNvPicPr>
          <p:nvPr/>
        </p:nvPicPr>
        <p:blipFill>
          <a:blip r:embed="rId4"/>
          <a:stretch>
            <a:fillRect/>
          </a:stretch>
        </p:blipFill>
        <p:spPr>
          <a:xfrm>
            <a:off x="7787780" y="893763"/>
            <a:ext cx="2453581" cy="5202436"/>
          </a:xfrm>
          <a:prstGeom prst="rect">
            <a:avLst/>
          </a:prstGeom>
        </p:spPr>
      </p:pic>
      <p:sp>
        <p:nvSpPr>
          <p:cNvPr id="6" name="Text 2"/>
          <p:cNvSpPr/>
          <p:nvPr/>
        </p:nvSpPr>
        <p:spPr>
          <a:xfrm>
            <a:off x="6247507" y="6230044"/>
            <a:ext cx="5534223" cy="190500"/>
          </a:xfrm>
          <a:prstGeom prst="rect">
            <a:avLst/>
          </a:prstGeom>
          <a:noFill/>
          <a:ln/>
        </p:spPr>
        <p:txBody>
          <a:bodyPr wrap="none" lIns="0" tIns="0" rIns="0" bIns="0" rtlCol="0" anchor="t"/>
          <a:lstStyle/>
          <a:p>
            <a:pPr>
              <a:lnSpc>
                <a:spcPts val="1458"/>
              </a:lnSpc>
            </a:pPr>
            <a:endParaRPr lang="en-US" sz="917"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126582" y="1118990"/>
            <a:ext cx="5938838" cy="590649"/>
          </a:xfrm>
          <a:prstGeom prst="rect">
            <a:avLst/>
          </a:prstGeom>
          <a:noFill/>
          <a:ln/>
        </p:spPr>
        <p:txBody>
          <a:bodyPr wrap="none" lIns="0" tIns="0" rIns="0" bIns="0" rtlCol="0" anchor="t"/>
          <a:lstStyle/>
          <a:p>
            <a:pPr algn="ct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Recommendation System</a:t>
            </a:r>
            <a:endParaRPr lang="en-US" sz="3708" dirty="0"/>
          </a:p>
        </p:txBody>
      </p:sp>
      <p:sp>
        <p:nvSpPr>
          <p:cNvPr id="3" name="Text 1"/>
          <p:cNvSpPr/>
          <p:nvPr/>
        </p:nvSpPr>
        <p:spPr>
          <a:xfrm>
            <a:off x="661492" y="2087662"/>
            <a:ext cx="10869018" cy="302419"/>
          </a:xfrm>
          <a:prstGeom prst="rect">
            <a:avLst/>
          </a:prstGeom>
          <a:noFill/>
          <a:ln/>
        </p:spPr>
        <p:txBody>
          <a:bodyPr wrap="none" lIns="0" tIns="0" rIns="0" bIns="0" rtlCol="0" anchor="t"/>
          <a:lstStyle/>
          <a:p>
            <a:pPr algn="ctr">
              <a:lnSpc>
                <a:spcPts val="2375"/>
              </a:lnSpc>
            </a:pPr>
            <a:r>
              <a:rPr lang="en-US" sz="1458" dirty="0">
                <a:solidFill>
                  <a:srgbClr val="746558"/>
                </a:solidFill>
                <a:latin typeface="Gelasio" pitchFamily="34" charset="0"/>
                <a:ea typeface="Gelasio" pitchFamily="34" charset="-122"/>
                <a:cs typeface="Gelasio" pitchFamily="34" charset="-120"/>
              </a:rPr>
              <a:t>Built a system that recommends courses based on quiz scores (English, Mathematics).</a:t>
            </a:r>
            <a:endParaRPr lang="en-US" sz="1458" dirty="0"/>
          </a:p>
        </p:txBody>
      </p:sp>
      <p:pic>
        <p:nvPicPr>
          <p:cNvPr id="4" name="Image 0" descr="preencoded.png"/>
          <p:cNvPicPr>
            <a:picLocks noChangeAspect="1"/>
          </p:cNvPicPr>
          <p:nvPr/>
        </p:nvPicPr>
        <p:blipFill>
          <a:blip r:embed="rId3"/>
          <a:stretch>
            <a:fillRect/>
          </a:stretch>
        </p:blipFill>
        <p:spPr>
          <a:xfrm>
            <a:off x="667842" y="2724348"/>
            <a:ext cx="3224213" cy="2835275"/>
          </a:xfrm>
          <a:prstGeom prst="rect">
            <a:avLst/>
          </a:prstGeom>
        </p:spPr>
      </p:pic>
      <p:pic>
        <p:nvPicPr>
          <p:cNvPr id="5" name="Image 1" descr="preencoded.png"/>
          <p:cNvPicPr>
            <a:picLocks noChangeAspect="1"/>
          </p:cNvPicPr>
          <p:nvPr/>
        </p:nvPicPr>
        <p:blipFill>
          <a:blip r:embed="rId4"/>
          <a:stretch>
            <a:fillRect/>
          </a:stretch>
        </p:blipFill>
        <p:spPr>
          <a:xfrm>
            <a:off x="4043264" y="2724348"/>
            <a:ext cx="3543201" cy="2835275"/>
          </a:xfrm>
          <a:prstGeom prst="rect">
            <a:avLst/>
          </a:prstGeom>
        </p:spPr>
      </p:pic>
      <p:pic>
        <p:nvPicPr>
          <p:cNvPr id="6" name="Image 2" descr="preencoded.png"/>
          <p:cNvPicPr>
            <a:picLocks noChangeAspect="1"/>
          </p:cNvPicPr>
          <p:nvPr/>
        </p:nvPicPr>
        <p:blipFill>
          <a:blip r:embed="rId5"/>
          <a:stretch>
            <a:fillRect/>
          </a:stretch>
        </p:blipFill>
        <p:spPr>
          <a:xfrm>
            <a:off x="7737673" y="2724348"/>
            <a:ext cx="3786485" cy="28352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1" y="2855186"/>
            <a:ext cx="10258927" cy="861774"/>
          </a:xfrm>
          <a:prstGeom prst="rect">
            <a:avLst/>
          </a:prstGeom>
        </p:spPr>
        <p:txBody>
          <a:bodyPr wrap="square">
            <a:spAutoFit/>
          </a:bodyPr>
          <a:lstStyle/>
          <a:p>
            <a:r>
              <a:rPr lang="en-US" sz="5000" dirty="0">
                <a:solidFill>
                  <a:srgbClr val="484237"/>
                </a:solidFill>
                <a:latin typeface="Gelasio Semi Bold" pitchFamily="34" charset="0"/>
                <a:cs typeface="Gelasio Semi Bold" pitchFamily="34" charset="-120"/>
              </a:rPr>
              <a:t>Performance Prediction System</a:t>
            </a:r>
            <a:endParaRPr lang="en-US" sz="875" dirty="0"/>
          </a:p>
        </p:txBody>
      </p:sp>
    </p:spTree>
    <p:extLst>
      <p:ext uri="{BB962C8B-B14F-4D97-AF65-F5344CB8AC3E}">
        <p14:creationId xmlns:p14="http://schemas.microsoft.com/office/powerpoint/2010/main" val="3996279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057849" y="503436"/>
            <a:ext cx="4076303" cy="343297"/>
          </a:xfrm>
          <a:prstGeom prst="rect">
            <a:avLst/>
          </a:prstGeom>
          <a:noFill/>
          <a:ln/>
        </p:spPr>
        <p:txBody>
          <a:bodyPr wrap="none" lIns="0" tIns="0" rIns="0" bIns="0" rtlCol="0" anchor="t"/>
          <a:lstStyle/>
          <a:p>
            <a:pPr algn="ctr">
              <a:lnSpc>
                <a:spcPts val="2667"/>
              </a:lnSpc>
            </a:pPr>
            <a:r>
              <a:rPr lang="en-US" sz="2125" b="1" dirty="0">
                <a:solidFill>
                  <a:srgbClr val="484237"/>
                </a:solidFill>
                <a:latin typeface="Gelasio Semi Bold" pitchFamily="34" charset="0"/>
                <a:ea typeface="Gelasio Semi Bold" pitchFamily="34" charset="-122"/>
                <a:cs typeface="Gelasio Semi Bold" pitchFamily="34" charset="-120"/>
              </a:rPr>
              <a:t>Generating Synthetic dataset</a:t>
            </a:r>
            <a:endParaRPr lang="en-US" sz="2125" dirty="0"/>
          </a:p>
        </p:txBody>
      </p:sp>
      <p:pic>
        <p:nvPicPr>
          <p:cNvPr id="3" name="Image 0" descr="preencoded.png"/>
          <p:cNvPicPr>
            <a:picLocks noChangeAspect="1"/>
          </p:cNvPicPr>
          <p:nvPr/>
        </p:nvPicPr>
        <p:blipFill>
          <a:blip r:embed="rId3"/>
          <a:stretch>
            <a:fillRect/>
          </a:stretch>
        </p:blipFill>
        <p:spPr>
          <a:xfrm>
            <a:off x="2159596" y="1212850"/>
            <a:ext cx="7872809" cy="51422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79500" y="0"/>
            <a:ext cx="9515056" cy="6852965"/>
          </a:xfrm>
          <a:prstGeom prst="rect">
            <a:avLst/>
          </a:prstGeom>
        </p:spPr>
      </p:pic>
    </p:spTree>
    <p:extLst>
      <p:ext uri="{BB962C8B-B14F-4D97-AF65-F5344CB8AC3E}">
        <p14:creationId xmlns:p14="http://schemas.microsoft.com/office/powerpoint/2010/main" val="1613442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53769" y="491431"/>
            <a:ext cx="2684463" cy="334566"/>
          </a:xfrm>
          <a:prstGeom prst="rect">
            <a:avLst/>
          </a:prstGeom>
          <a:noFill/>
          <a:ln/>
        </p:spPr>
        <p:txBody>
          <a:bodyPr wrap="none" lIns="0" tIns="0" rIns="0" bIns="0" rtlCol="0" anchor="t"/>
          <a:lstStyle/>
          <a:p>
            <a:pPr algn="ctr">
              <a:lnSpc>
                <a:spcPts val="2625"/>
              </a:lnSpc>
            </a:pPr>
            <a:r>
              <a:rPr lang="en-US" sz="2083" b="1" dirty="0">
                <a:solidFill>
                  <a:srgbClr val="484237"/>
                </a:solidFill>
                <a:latin typeface="Gelasio Semi Bold" pitchFamily="34" charset="0"/>
                <a:ea typeface="Gelasio Semi Bold" pitchFamily="34" charset="-122"/>
                <a:cs typeface="Gelasio Semi Bold" pitchFamily="34" charset="-120"/>
              </a:rPr>
              <a:t>Data Preprocessing</a:t>
            </a:r>
            <a:endParaRPr lang="en-US" sz="2083" dirty="0"/>
          </a:p>
        </p:txBody>
      </p:sp>
      <p:pic>
        <p:nvPicPr>
          <p:cNvPr id="3" name="Image 0" descr="preencoded.png"/>
          <p:cNvPicPr>
            <a:picLocks noChangeAspect="1"/>
          </p:cNvPicPr>
          <p:nvPr/>
        </p:nvPicPr>
        <p:blipFill>
          <a:blip r:embed="rId3"/>
          <a:stretch>
            <a:fillRect/>
          </a:stretch>
        </p:blipFill>
        <p:spPr>
          <a:xfrm>
            <a:off x="2180034" y="1182886"/>
            <a:ext cx="7831832" cy="51835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113A1-E209-6054-0BED-CCD4880C31C1}"/>
            </a:ext>
          </a:extLst>
        </p:cNvPr>
        <p:cNvGrpSpPr/>
        <p:nvPr/>
      </p:nvGrpSpPr>
      <p:grpSpPr>
        <a:xfrm>
          <a:off x="0" y="0"/>
          <a:ext cx="0" cy="0"/>
          <a:chOff x="0" y="0"/>
          <a:chExt cx="0" cy="0"/>
        </a:xfrm>
      </p:grpSpPr>
      <p:pic>
        <p:nvPicPr>
          <p:cNvPr id="58" name="Picture 57" descr="A pink background with black text&#10;&#10;Description automatically generated">
            <a:extLst>
              <a:ext uri="{FF2B5EF4-FFF2-40B4-BE49-F238E27FC236}">
                <a16:creationId xmlns:a16="http://schemas.microsoft.com/office/drawing/2014/main" id="{81ACDCB0-BE45-FB43-2B82-47A15B07AC56}"/>
              </a:ext>
            </a:extLst>
          </p:cNvPr>
          <p:cNvPicPr>
            <a:picLocks noChangeAspect="1"/>
          </p:cNvPicPr>
          <p:nvPr/>
        </p:nvPicPr>
        <p:blipFill>
          <a:blip r:embed="rId3"/>
          <a:srcRect b="52869"/>
          <a:stretch/>
        </p:blipFill>
        <p:spPr>
          <a:xfrm>
            <a:off x="-3" y="-3233530"/>
            <a:ext cx="12187070" cy="3233530"/>
          </a:xfrm>
          <a:prstGeom prst="rect">
            <a:avLst/>
          </a:prstGeom>
        </p:spPr>
      </p:pic>
      <p:pic>
        <p:nvPicPr>
          <p:cNvPr id="2" name="Picture 1" descr="A pink background with black text&#10;&#10;Description automatically generated">
            <a:extLst>
              <a:ext uri="{FF2B5EF4-FFF2-40B4-BE49-F238E27FC236}">
                <a16:creationId xmlns:a16="http://schemas.microsoft.com/office/drawing/2014/main" id="{4A25E935-3CD9-49BF-87CB-E1C5E2E2D740}"/>
              </a:ext>
            </a:extLst>
          </p:cNvPr>
          <p:cNvPicPr>
            <a:picLocks noChangeAspect="1"/>
          </p:cNvPicPr>
          <p:nvPr/>
        </p:nvPicPr>
        <p:blipFill>
          <a:blip r:embed="rId3"/>
          <a:srcRect t="47171"/>
          <a:stretch/>
        </p:blipFill>
        <p:spPr>
          <a:xfrm>
            <a:off x="-3" y="7103165"/>
            <a:ext cx="12187070" cy="3624470"/>
          </a:xfrm>
          <a:prstGeom prst="rect">
            <a:avLst/>
          </a:prstGeom>
        </p:spPr>
      </p:pic>
      <p:pic>
        <p:nvPicPr>
          <p:cNvPr id="17" name="Picture Placeholder 16" descr="A close up of a book&#10;&#10;Description automatically generated">
            <a:extLst>
              <a:ext uri="{FF2B5EF4-FFF2-40B4-BE49-F238E27FC236}">
                <a16:creationId xmlns:a16="http://schemas.microsoft.com/office/drawing/2014/main" id="{744D13B8-A458-C476-62BB-C2608B081F01}"/>
              </a:ext>
            </a:extLst>
          </p:cNvPr>
          <p:cNvPicPr>
            <a:picLocks noGrp="1" noChangeAspect="1"/>
          </p:cNvPicPr>
          <p:nvPr>
            <p:ph type="pic" sz="quarter" idx="10"/>
          </p:nvPr>
        </p:nvPicPr>
        <p:blipFill>
          <a:blip r:embed="rId4">
            <a:alphaModFix amt="85000"/>
          </a:blip>
          <a:srcRect t="52" b="52"/>
          <a:stretch>
            <a:fillRect/>
          </a:stretch>
        </p:blipFill>
        <p:spPr>
          <a:xfrm>
            <a:off x="-2432959" y="-1779814"/>
            <a:ext cx="17562288" cy="9878786"/>
          </a:xfrm>
        </p:spPr>
      </p:pic>
      <p:sp>
        <p:nvSpPr>
          <p:cNvPr id="19" name="Google Shape;559;p32">
            <a:extLst>
              <a:ext uri="{FF2B5EF4-FFF2-40B4-BE49-F238E27FC236}">
                <a16:creationId xmlns:a16="http://schemas.microsoft.com/office/drawing/2014/main" id="{37FC5BA4-E27D-12F0-4E57-66F387C8F040}"/>
              </a:ext>
            </a:extLst>
          </p:cNvPr>
          <p:cNvSpPr/>
          <p:nvPr/>
        </p:nvSpPr>
        <p:spPr>
          <a:xfrm>
            <a:off x="493858"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561;p32">
            <a:extLst>
              <a:ext uri="{FF2B5EF4-FFF2-40B4-BE49-F238E27FC236}">
                <a16:creationId xmlns:a16="http://schemas.microsoft.com/office/drawing/2014/main" id="{CD8E37FE-C0E6-2E90-9D8B-56FD61254D81}"/>
              </a:ext>
            </a:extLst>
          </p:cNvPr>
          <p:cNvSpPr txBox="1">
            <a:spLocks noGrp="1"/>
          </p:cNvSpPr>
          <p:nvPr>
            <p:ph type="title"/>
          </p:nvPr>
        </p:nvSpPr>
        <p:spPr>
          <a:xfrm>
            <a:off x="492874" y="1448685"/>
            <a:ext cx="1842139" cy="10083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01</a:t>
            </a:r>
            <a:endParaRPr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21" name="Google Shape;562;p32">
            <a:extLst>
              <a:ext uri="{FF2B5EF4-FFF2-40B4-BE49-F238E27FC236}">
                <a16:creationId xmlns:a16="http://schemas.microsoft.com/office/drawing/2014/main" id="{A2023529-3A1B-37E5-E75E-ED85FB2C3F2F}"/>
              </a:ext>
            </a:extLst>
          </p:cNvPr>
          <p:cNvSpPr txBox="1">
            <a:spLocks/>
          </p:cNvSpPr>
          <p:nvPr/>
        </p:nvSpPr>
        <p:spPr>
          <a:xfrm>
            <a:off x="492874" y="2716208"/>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How can augmented reality (AR) enhance the learning of American Sign Language (ASL) gestures in children with speech disorders?</a:t>
            </a:r>
            <a:endParaRPr lang="fr-CA" sz="1800" b="1" dirty="0">
              <a:latin typeface="Times New Roman" panose="02020603050405020304" pitchFamily="18" charset="0"/>
              <a:cs typeface="Times New Roman" panose="02020603050405020304" pitchFamily="18" charset="0"/>
            </a:endParaRPr>
          </a:p>
        </p:txBody>
      </p:sp>
      <p:sp>
        <p:nvSpPr>
          <p:cNvPr id="24" name="Google Shape;564;p32">
            <a:extLst>
              <a:ext uri="{FF2B5EF4-FFF2-40B4-BE49-F238E27FC236}">
                <a16:creationId xmlns:a16="http://schemas.microsoft.com/office/drawing/2014/main" id="{D124562E-0D82-580C-1C7C-3EB3B0023EF5}"/>
              </a:ext>
            </a:extLst>
          </p:cNvPr>
          <p:cNvSpPr txBox="1">
            <a:spLocks/>
          </p:cNvSpPr>
          <p:nvPr/>
        </p:nvSpPr>
        <p:spPr>
          <a:xfrm>
            <a:off x="4054973" y="1635865"/>
            <a:ext cx="1603200" cy="10833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fr-CA" dirty="0"/>
          </a:p>
        </p:txBody>
      </p:sp>
      <p:sp>
        <p:nvSpPr>
          <p:cNvPr id="25" name="Google Shape;559;p32">
            <a:extLst>
              <a:ext uri="{FF2B5EF4-FFF2-40B4-BE49-F238E27FC236}">
                <a16:creationId xmlns:a16="http://schemas.microsoft.com/office/drawing/2014/main" id="{5305FBDC-9CBC-F848-FE21-09EC5CFF6810}"/>
              </a:ext>
            </a:extLst>
          </p:cNvPr>
          <p:cNvSpPr/>
          <p:nvPr/>
        </p:nvSpPr>
        <p:spPr>
          <a:xfrm>
            <a:off x="2765430"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p32">
            <a:extLst>
              <a:ext uri="{FF2B5EF4-FFF2-40B4-BE49-F238E27FC236}">
                <a16:creationId xmlns:a16="http://schemas.microsoft.com/office/drawing/2014/main" id="{74BF5193-73BA-7A8F-E37E-5EC1691A2A3B}"/>
              </a:ext>
            </a:extLst>
          </p:cNvPr>
          <p:cNvSpPr txBox="1">
            <a:spLocks/>
          </p:cNvSpPr>
          <p:nvPr/>
        </p:nvSpPr>
        <p:spPr>
          <a:xfrm>
            <a:off x="2764446"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02</a:t>
            </a:r>
          </a:p>
        </p:txBody>
      </p:sp>
      <p:sp>
        <p:nvSpPr>
          <p:cNvPr id="27" name="Google Shape;562;p32">
            <a:extLst>
              <a:ext uri="{FF2B5EF4-FFF2-40B4-BE49-F238E27FC236}">
                <a16:creationId xmlns:a16="http://schemas.microsoft.com/office/drawing/2014/main" id="{3921BFD0-96E8-1513-9318-121CA296D9B8}"/>
              </a:ext>
            </a:extLst>
          </p:cNvPr>
          <p:cNvSpPr txBox="1">
            <a:spLocks/>
          </p:cNvSpPr>
          <p:nvPr/>
        </p:nvSpPr>
        <p:spPr>
          <a:xfrm>
            <a:off x="2715278" y="2422291"/>
            <a:ext cx="2064679" cy="2258872"/>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fr-CA" sz="1800" b="1" dirty="0" err="1">
                <a:latin typeface="Times New Roman" panose="02020603050405020304" pitchFamily="18" charset="0"/>
                <a:cs typeface="Times New Roman" panose="02020603050405020304" pitchFamily="18" charset="0"/>
              </a:rPr>
              <a:t>What</a:t>
            </a:r>
            <a:r>
              <a:rPr lang="fr-CA" sz="1800" b="1" dirty="0">
                <a:latin typeface="Times New Roman" panose="02020603050405020304" pitchFamily="18" charset="0"/>
                <a:cs typeface="Times New Roman" panose="02020603050405020304" pitchFamily="18" charset="0"/>
              </a:rPr>
              <a:t> are the </a:t>
            </a:r>
            <a:r>
              <a:rPr lang="fr-CA" sz="1800" b="1" dirty="0" err="1">
                <a:latin typeface="Times New Roman" panose="02020603050405020304" pitchFamily="18" charset="0"/>
                <a:cs typeface="Times New Roman" panose="02020603050405020304" pitchFamily="18" charset="0"/>
              </a:rPr>
              <a:t>most</a:t>
            </a:r>
            <a:r>
              <a:rPr lang="fr-CA" sz="1800" b="1" dirty="0">
                <a:latin typeface="Times New Roman" panose="02020603050405020304" pitchFamily="18" charset="0"/>
                <a:cs typeface="Times New Roman" panose="02020603050405020304" pitchFamily="18" charset="0"/>
              </a:rPr>
              <a:t> effective machine </a:t>
            </a:r>
            <a:r>
              <a:rPr lang="fr-CA" sz="1800" b="1" dirty="0" err="1">
                <a:latin typeface="Times New Roman" panose="02020603050405020304" pitchFamily="18" charset="0"/>
                <a:cs typeface="Times New Roman" panose="02020603050405020304" pitchFamily="18" charset="0"/>
              </a:rPr>
              <a:t>learning</a:t>
            </a:r>
            <a:r>
              <a:rPr lang="fr-CA" sz="1800" b="1" dirty="0">
                <a:latin typeface="Times New Roman" panose="02020603050405020304" pitchFamily="18" charset="0"/>
                <a:cs typeface="Times New Roman" panose="02020603050405020304" pitchFamily="18" charset="0"/>
              </a:rPr>
              <a:t> </a:t>
            </a:r>
            <a:r>
              <a:rPr lang="fr-CA" sz="1800" b="1" dirty="0" err="1">
                <a:latin typeface="Times New Roman" panose="02020603050405020304" pitchFamily="18" charset="0"/>
                <a:cs typeface="Times New Roman" panose="02020603050405020304" pitchFamily="18" charset="0"/>
              </a:rPr>
              <a:t>models</a:t>
            </a:r>
            <a:r>
              <a:rPr lang="fr-CA" sz="1800" b="1" dirty="0">
                <a:latin typeface="Times New Roman" panose="02020603050405020304" pitchFamily="18" charset="0"/>
                <a:cs typeface="Times New Roman" panose="02020603050405020304" pitchFamily="18" charset="0"/>
              </a:rPr>
              <a:t> for real-time </a:t>
            </a:r>
            <a:r>
              <a:rPr lang="fr-CA" sz="1800" b="1" dirty="0" err="1">
                <a:latin typeface="Times New Roman" panose="02020603050405020304" pitchFamily="18" charset="0"/>
                <a:cs typeface="Times New Roman" panose="02020603050405020304" pitchFamily="18" charset="0"/>
              </a:rPr>
              <a:t>gesture</a:t>
            </a:r>
            <a:r>
              <a:rPr lang="fr-CA" sz="1800" b="1" dirty="0">
                <a:latin typeface="Times New Roman" panose="02020603050405020304" pitchFamily="18" charset="0"/>
                <a:cs typeface="Times New Roman" panose="02020603050405020304" pitchFamily="18" charset="0"/>
              </a:rPr>
              <a:t> recognition in ASL </a:t>
            </a:r>
            <a:r>
              <a:rPr lang="fr-CA" sz="1800" b="1" dirty="0" err="1">
                <a:latin typeface="Times New Roman" panose="02020603050405020304" pitchFamily="18" charset="0"/>
                <a:cs typeface="Times New Roman" panose="02020603050405020304" pitchFamily="18" charset="0"/>
              </a:rPr>
              <a:t>learning</a:t>
            </a:r>
            <a:r>
              <a:rPr lang="fr-CA" sz="1800" b="1" dirty="0">
                <a:latin typeface="Times New Roman" panose="02020603050405020304" pitchFamily="18" charset="0"/>
                <a:cs typeface="Times New Roman" panose="02020603050405020304" pitchFamily="18" charset="0"/>
              </a:rPr>
              <a:t>?</a:t>
            </a:r>
          </a:p>
        </p:txBody>
      </p:sp>
      <p:sp>
        <p:nvSpPr>
          <p:cNvPr id="28" name="Google Shape;559;p32">
            <a:extLst>
              <a:ext uri="{FF2B5EF4-FFF2-40B4-BE49-F238E27FC236}">
                <a16:creationId xmlns:a16="http://schemas.microsoft.com/office/drawing/2014/main" id="{F8633BE4-96A5-02DD-DA4A-648322CF6382}"/>
              </a:ext>
            </a:extLst>
          </p:cNvPr>
          <p:cNvSpPr/>
          <p:nvPr/>
        </p:nvSpPr>
        <p:spPr>
          <a:xfrm>
            <a:off x="5061719"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p32">
            <a:extLst>
              <a:ext uri="{FF2B5EF4-FFF2-40B4-BE49-F238E27FC236}">
                <a16:creationId xmlns:a16="http://schemas.microsoft.com/office/drawing/2014/main" id="{36848B77-99DC-0C87-F083-33A282CFD856}"/>
              </a:ext>
            </a:extLst>
          </p:cNvPr>
          <p:cNvSpPr txBox="1">
            <a:spLocks/>
          </p:cNvSpPr>
          <p:nvPr/>
        </p:nvSpPr>
        <p:spPr>
          <a:xfrm>
            <a:off x="5060735"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03</a:t>
            </a:r>
          </a:p>
        </p:txBody>
      </p:sp>
      <p:sp>
        <p:nvSpPr>
          <p:cNvPr id="31" name="Google Shape;559;p32">
            <a:extLst>
              <a:ext uri="{FF2B5EF4-FFF2-40B4-BE49-F238E27FC236}">
                <a16:creationId xmlns:a16="http://schemas.microsoft.com/office/drawing/2014/main" id="{CED8F59B-80F4-970D-7CC3-D8923F8C16B7}"/>
              </a:ext>
            </a:extLst>
          </p:cNvPr>
          <p:cNvSpPr/>
          <p:nvPr/>
        </p:nvSpPr>
        <p:spPr>
          <a:xfrm>
            <a:off x="7413980" y="1451859"/>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1;p32">
            <a:extLst>
              <a:ext uri="{FF2B5EF4-FFF2-40B4-BE49-F238E27FC236}">
                <a16:creationId xmlns:a16="http://schemas.microsoft.com/office/drawing/2014/main" id="{D8BD8AD3-4159-6259-0411-2154835861DE}"/>
              </a:ext>
            </a:extLst>
          </p:cNvPr>
          <p:cNvSpPr txBox="1">
            <a:spLocks/>
          </p:cNvSpPr>
          <p:nvPr/>
        </p:nvSpPr>
        <p:spPr>
          <a:xfrm>
            <a:off x="7412996" y="1459032"/>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04</a:t>
            </a:r>
          </a:p>
        </p:txBody>
      </p:sp>
      <p:sp>
        <p:nvSpPr>
          <p:cNvPr id="33" name="Google Shape;562;p32">
            <a:extLst>
              <a:ext uri="{FF2B5EF4-FFF2-40B4-BE49-F238E27FC236}">
                <a16:creationId xmlns:a16="http://schemas.microsoft.com/office/drawing/2014/main" id="{95F1172A-7C1D-FCD3-FD59-2A744B1E2E47}"/>
              </a:ext>
            </a:extLst>
          </p:cNvPr>
          <p:cNvSpPr txBox="1">
            <a:spLocks/>
          </p:cNvSpPr>
          <p:nvPr/>
        </p:nvSpPr>
        <p:spPr>
          <a:xfrm>
            <a:off x="7443121" y="2878429"/>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What is the impact of AI-driven interaction, such as chatbots and gesture-based communication, on children's speech therapy engagement and outcomes?</a:t>
            </a:r>
            <a:endParaRPr lang="fr-CA" sz="1800" b="1" dirty="0">
              <a:latin typeface="Times New Roman" panose="02020603050405020304" pitchFamily="18" charset="0"/>
              <a:cs typeface="Times New Roman" panose="02020603050405020304" pitchFamily="18" charset="0"/>
            </a:endParaRPr>
          </a:p>
        </p:txBody>
      </p:sp>
      <p:sp>
        <p:nvSpPr>
          <p:cNvPr id="34" name="Google Shape;559;p32">
            <a:extLst>
              <a:ext uri="{FF2B5EF4-FFF2-40B4-BE49-F238E27FC236}">
                <a16:creationId xmlns:a16="http://schemas.microsoft.com/office/drawing/2014/main" id="{E21B067F-48FF-45B0-C73B-CB8847294E3C}"/>
              </a:ext>
            </a:extLst>
          </p:cNvPr>
          <p:cNvSpPr/>
          <p:nvPr/>
        </p:nvSpPr>
        <p:spPr>
          <a:xfrm>
            <a:off x="9675297"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1;p32">
            <a:extLst>
              <a:ext uri="{FF2B5EF4-FFF2-40B4-BE49-F238E27FC236}">
                <a16:creationId xmlns:a16="http://schemas.microsoft.com/office/drawing/2014/main" id="{8D68BFEF-3F92-184C-A0F4-4C529FD78F8B}"/>
              </a:ext>
            </a:extLst>
          </p:cNvPr>
          <p:cNvSpPr txBox="1">
            <a:spLocks/>
          </p:cNvSpPr>
          <p:nvPr/>
        </p:nvSpPr>
        <p:spPr>
          <a:xfrm>
            <a:off x="9674313"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05</a:t>
            </a:r>
          </a:p>
        </p:txBody>
      </p:sp>
      <p:sp>
        <p:nvSpPr>
          <p:cNvPr id="36" name="Google Shape;562;p32">
            <a:extLst>
              <a:ext uri="{FF2B5EF4-FFF2-40B4-BE49-F238E27FC236}">
                <a16:creationId xmlns:a16="http://schemas.microsoft.com/office/drawing/2014/main" id="{6B32176B-D545-4FF3-EC8A-EA3495812A3B}"/>
              </a:ext>
            </a:extLst>
          </p:cNvPr>
          <p:cNvSpPr txBox="1">
            <a:spLocks/>
          </p:cNvSpPr>
          <p:nvPr/>
        </p:nvSpPr>
        <p:spPr>
          <a:xfrm>
            <a:off x="9674313" y="2829840"/>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latin typeface="Times New Roman" panose="02020603050405020304" pitchFamily="18" charset="0"/>
                <a:cs typeface="Times New Roman" panose="02020603050405020304" pitchFamily="18" charset="0"/>
              </a:rPr>
              <a:t>How can performance prediction and personalized course recommendations optimize learning paths for children with speech disorders?</a:t>
            </a:r>
          </a:p>
        </p:txBody>
      </p:sp>
      <p:sp>
        <p:nvSpPr>
          <p:cNvPr id="37" name="Google Shape;562;p32">
            <a:extLst>
              <a:ext uri="{FF2B5EF4-FFF2-40B4-BE49-F238E27FC236}">
                <a16:creationId xmlns:a16="http://schemas.microsoft.com/office/drawing/2014/main" id="{825C558D-1662-AB27-7DCC-EB8B17DCA5DA}"/>
              </a:ext>
            </a:extLst>
          </p:cNvPr>
          <p:cNvSpPr txBox="1">
            <a:spLocks/>
          </p:cNvSpPr>
          <p:nvPr/>
        </p:nvSpPr>
        <p:spPr>
          <a:xfrm>
            <a:off x="4997501" y="3023933"/>
            <a:ext cx="2064679" cy="2258872"/>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How can a real-time translation system bridge the gap between educational content and hearing-impaired children by providing captions and synchronized sign language?</a:t>
            </a:r>
            <a:endParaRPr lang="fr-CA" sz="1800" b="1" dirty="0">
              <a:latin typeface="Times New Roman" panose="02020603050405020304" pitchFamily="18" charset="0"/>
              <a:cs typeface="Times New Roman" panose="02020603050405020304" pitchFamily="18" charset="0"/>
            </a:endParaRPr>
          </a:p>
        </p:txBody>
      </p:sp>
      <p:grpSp>
        <p:nvGrpSpPr>
          <p:cNvPr id="40" name="Google Shape;714;p34">
            <a:extLst>
              <a:ext uri="{FF2B5EF4-FFF2-40B4-BE49-F238E27FC236}">
                <a16:creationId xmlns:a16="http://schemas.microsoft.com/office/drawing/2014/main" id="{A61140CF-F249-79CF-2B4A-05A3C13E0708}"/>
              </a:ext>
            </a:extLst>
          </p:cNvPr>
          <p:cNvGrpSpPr/>
          <p:nvPr/>
        </p:nvGrpSpPr>
        <p:grpSpPr>
          <a:xfrm>
            <a:off x="-3740" y="6448499"/>
            <a:ext cx="12190249" cy="409500"/>
            <a:chOff x="25500" y="4672450"/>
            <a:chExt cx="12190249" cy="409500"/>
          </a:xfrm>
        </p:grpSpPr>
        <p:sp>
          <p:nvSpPr>
            <p:cNvPr id="41" name="Google Shape;715;p34">
              <a:extLst>
                <a:ext uri="{FF2B5EF4-FFF2-40B4-BE49-F238E27FC236}">
                  <a16:creationId xmlns:a16="http://schemas.microsoft.com/office/drawing/2014/main" id="{523AC50B-0394-CBDF-1CAD-5711A4D786C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716;p34">
              <a:extLst>
                <a:ext uri="{FF2B5EF4-FFF2-40B4-BE49-F238E27FC236}">
                  <a16:creationId xmlns:a16="http://schemas.microsoft.com/office/drawing/2014/main" id="{C89A3405-69A6-575F-E95F-A570245CD8F4}"/>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43" name="Google Shape;717;p34">
              <a:extLst>
                <a:ext uri="{FF2B5EF4-FFF2-40B4-BE49-F238E27FC236}">
                  <a16:creationId xmlns:a16="http://schemas.microsoft.com/office/drawing/2014/main" id="{35D73DAD-DA1F-30FE-4019-D81D4629152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bg1"/>
                  </a:solidFill>
                  <a:latin typeface="Raleway"/>
                  <a:ea typeface="Raleway"/>
                  <a:cs typeface="Raleway"/>
                  <a:sym typeface="Raleway"/>
                </a:rPr>
                <a:t>05.12.2024</a:t>
              </a:r>
              <a:endParaRPr sz="1200" dirty="0">
                <a:solidFill>
                  <a:schemeClr val="bg1"/>
                </a:solidFill>
                <a:latin typeface="Raleway"/>
                <a:ea typeface="Raleway"/>
                <a:cs typeface="Raleway"/>
                <a:sym typeface="Raleway"/>
              </a:endParaRPr>
            </a:p>
          </p:txBody>
        </p:sp>
      </p:grpSp>
    </p:spTree>
    <p:extLst>
      <p:ext uri="{BB962C8B-B14F-4D97-AF65-F5344CB8AC3E}">
        <p14:creationId xmlns:p14="http://schemas.microsoft.com/office/powerpoint/2010/main" val="3294835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1593" y="275168"/>
            <a:ext cx="11260793" cy="6133653"/>
          </a:xfrm>
          <a:prstGeom prst="rect">
            <a:avLst/>
          </a:prstGeom>
        </p:spPr>
      </p:pic>
    </p:spTree>
    <p:extLst>
      <p:ext uri="{BB962C8B-B14F-4D97-AF65-F5344CB8AC3E}">
        <p14:creationId xmlns:p14="http://schemas.microsoft.com/office/powerpoint/2010/main" val="2936951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0301" y="689372"/>
            <a:ext cx="5205611" cy="603845"/>
          </a:xfrm>
          <a:prstGeom prst="rect">
            <a:avLst/>
          </a:prstGeom>
          <a:noFill/>
          <a:ln/>
        </p:spPr>
        <p:txBody>
          <a:bodyPr wrap="squar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Improvement Score Prediction using Linear Regression model</a:t>
            </a:r>
            <a:endParaRPr lang="en-US" sz="1458" dirty="0"/>
          </a:p>
        </p:txBody>
      </p:sp>
      <p:pic>
        <p:nvPicPr>
          <p:cNvPr id="3" name="Image 0" descr="preencoded.png"/>
          <p:cNvPicPr>
            <a:picLocks noChangeAspect="1"/>
          </p:cNvPicPr>
          <p:nvPr/>
        </p:nvPicPr>
        <p:blipFill>
          <a:blip r:embed="rId3"/>
          <a:stretch>
            <a:fillRect/>
          </a:stretch>
        </p:blipFill>
        <p:spPr>
          <a:xfrm>
            <a:off x="660301" y="1505446"/>
            <a:ext cx="4496693" cy="4620618"/>
          </a:xfrm>
          <a:prstGeom prst="rect">
            <a:avLst/>
          </a:prstGeom>
        </p:spPr>
      </p:pic>
      <p:sp>
        <p:nvSpPr>
          <p:cNvPr id="4" name="Text 1"/>
          <p:cNvSpPr/>
          <p:nvPr/>
        </p:nvSpPr>
        <p:spPr>
          <a:xfrm>
            <a:off x="6332439" y="689372"/>
            <a:ext cx="5205611" cy="301923"/>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Accuracy of the model</a:t>
            </a:r>
            <a:endParaRPr lang="en-US" sz="1458" dirty="0"/>
          </a:p>
        </p:txBody>
      </p:sp>
      <p:sp>
        <p:nvSpPr>
          <p:cNvPr id="5" name="Text 2"/>
          <p:cNvSpPr/>
          <p:nvPr/>
        </p:nvSpPr>
        <p:spPr>
          <a:xfrm>
            <a:off x="6332439" y="1161058"/>
            <a:ext cx="5205611" cy="301923"/>
          </a:xfrm>
          <a:prstGeom prst="rect">
            <a:avLst/>
          </a:prstGeom>
          <a:noFill/>
          <a:ln/>
        </p:spPr>
        <p:txBody>
          <a:bodyPr wrap="none" lIns="0" tIns="0" rIns="0" bIns="0" rtlCol="0" anchor="t"/>
          <a:lstStyle/>
          <a:p>
            <a:pPr>
              <a:lnSpc>
                <a:spcPts val="2375"/>
              </a:lnSpc>
            </a:pPr>
            <a:endParaRPr lang="en-US" sz="1458" dirty="0"/>
          </a:p>
        </p:txBody>
      </p:sp>
      <p:sp>
        <p:nvSpPr>
          <p:cNvPr id="6" name="Text 3"/>
          <p:cNvSpPr/>
          <p:nvPr/>
        </p:nvSpPr>
        <p:spPr>
          <a:xfrm>
            <a:off x="6332439" y="1632744"/>
            <a:ext cx="5205611" cy="301923"/>
          </a:xfrm>
          <a:prstGeom prst="rect">
            <a:avLst/>
          </a:prstGeom>
          <a:noFill/>
          <a:ln/>
        </p:spPr>
        <p:txBody>
          <a:bodyPr wrap="none" lIns="0" tIns="0" rIns="0" bIns="0" rtlCol="0" anchor="t"/>
          <a:lstStyle/>
          <a:p>
            <a:pPr>
              <a:lnSpc>
                <a:spcPts val="2375"/>
              </a:lnSpc>
            </a:pPr>
            <a:endParaRPr lang="en-US" sz="1458" dirty="0"/>
          </a:p>
        </p:txBody>
      </p:sp>
      <p:pic>
        <p:nvPicPr>
          <p:cNvPr id="7" name="Image 1" descr="preencoded.png"/>
          <p:cNvPicPr>
            <a:picLocks noChangeAspect="1"/>
          </p:cNvPicPr>
          <p:nvPr/>
        </p:nvPicPr>
        <p:blipFill>
          <a:blip r:embed="rId4"/>
          <a:stretch>
            <a:fillRect/>
          </a:stretch>
        </p:blipFill>
        <p:spPr>
          <a:xfrm>
            <a:off x="6332439" y="2146895"/>
            <a:ext cx="5198963" cy="246003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619229" y="407393"/>
            <a:ext cx="2953444" cy="369193"/>
          </a:xfrm>
          <a:prstGeom prst="rect">
            <a:avLst/>
          </a:prstGeom>
          <a:noFill/>
          <a:ln/>
        </p:spPr>
        <p:txBody>
          <a:bodyPr wrap="none" lIns="0" tIns="0" rIns="0" bIns="0" rtlCol="0" anchor="t"/>
          <a:lstStyle/>
          <a:p>
            <a:pPr algn="ctr">
              <a:lnSpc>
                <a:spcPts val="2875"/>
              </a:lnSpc>
            </a:pPr>
            <a:r>
              <a:rPr lang="en-US" sz="2292" dirty="0">
                <a:solidFill>
                  <a:srgbClr val="484237"/>
                </a:solidFill>
                <a:latin typeface="Gelasio Semi Bold" pitchFamily="34" charset="0"/>
                <a:ea typeface="Gelasio Semi Bold" pitchFamily="34" charset="-122"/>
                <a:cs typeface="Gelasio Semi Bold" pitchFamily="34" charset="-120"/>
              </a:rPr>
              <a:t>UI Design</a:t>
            </a:r>
            <a:endParaRPr lang="en-US" sz="2292" dirty="0"/>
          </a:p>
        </p:txBody>
      </p:sp>
      <p:pic>
        <p:nvPicPr>
          <p:cNvPr id="3" name="Image 0" descr="preencoded.png"/>
          <p:cNvPicPr>
            <a:picLocks noChangeAspect="1"/>
          </p:cNvPicPr>
          <p:nvPr/>
        </p:nvPicPr>
        <p:blipFill>
          <a:blip r:embed="rId3"/>
          <a:stretch>
            <a:fillRect/>
          </a:stretch>
        </p:blipFill>
        <p:spPr>
          <a:xfrm>
            <a:off x="516831" y="1108769"/>
            <a:ext cx="2349103" cy="4806653"/>
          </a:xfrm>
          <a:prstGeom prst="rect">
            <a:avLst/>
          </a:prstGeom>
        </p:spPr>
      </p:pic>
      <p:sp>
        <p:nvSpPr>
          <p:cNvPr id="4" name="Text 1"/>
          <p:cNvSpPr/>
          <p:nvPr/>
        </p:nvSpPr>
        <p:spPr>
          <a:xfrm>
            <a:off x="516831" y="6081515"/>
            <a:ext cx="3478907" cy="236141"/>
          </a:xfrm>
          <a:prstGeom prst="rect">
            <a:avLst/>
          </a:prstGeom>
          <a:noFill/>
          <a:ln/>
        </p:spPr>
        <p:txBody>
          <a:bodyPr wrap="none" lIns="0" tIns="0" rIns="0" bIns="0" rtlCol="0" anchor="t"/>
          <a:lstStyle/>
          <a:p>
            <a:pPr>
              <a:lnSpc>
                <a:spcPts val="1833"/>
              </a:lnSpc>
            </a:pPr>
            <a:endParaRPr lang="en-US" sz="1125" dirty="0"/>
          </a:p>
        </p:txBody>
      </p:sp>
      <p:pic>
        <p:nvPicPr>
          <p:cNvPr id="5" name="Image 1" descr="preencoded.png"/>
          <p:cNvPicPr>
            <a:picLocks noChangeAspect="1"/>
          </p:cNvPicPr>
          <p:nvPr/>
        </p:nvPicPr>
        <p:blipFill>
          <a:blip r:embed="rId4"/>
          <a:stretch>
            <a:fillRect/>
          </a:stretch>
        </p:blipFill>
        <p:spPr>
          <a:xfrm>
            <a:off x="4362252" y="1108769"/>
            <a:ext cx="2270522" cy="4806553"/>
          </a:xfrm>
          <a:prstGeom prst="rect">
            <a:avLst/>
          </a:prstGeom>
        </p:spPr>
      </p:pic>
      <p:sp>
        <p:nvSpPr>
          <p:cNvPr id="6" name="Text 2"/>
          <p:cNvSpPr/>
          <p:nvPr/>
        </p:nvSpPr>
        <p:spPr>
          <a:xfrm>
            <a:off x="4362252" y="6081415"/>
            <a:ext cx="3478907" cy="236141"/>
          </a:xfrm>
          <a:prstGeom prst="rect">
            <a:avLst/>
          </a:prstGeom>
          <a:noFill/>
          <a:ln/>
        </p:spPr>
        <p:txBody>
          <a:bodyPr wrap="none" lIns="0" tIns="0" rIns="0" bIns="0" rtlCol="0" anchor="t"/>
          <a:lstStyle/>
          <a:p>
            <a:pPr>
              <a:lnSpc>
                <a:spcPts val="1833"/>
              </a:lnSpc>
            </a:pPr>
            <a:endParaRPr lang="en-US" sz="1125" dirty="0"/>
          </a:p>
        </p:txBody>
      </p:sp>
      <p:pic>
        <p:nvPicPr>
          <p:cNvPr id="7" name="Image 2" descr="preencoded.png"/>
          <p:cNvPicPr>
            <a:picLocks noChangeAspect="1"/>
          </p:cNvPicPr>
          <p:nvPr/>
        </p:nvPicPr>
        <p:blipFill>
          <a:blip r:embed="rId5"/>
          <a:stretch>
            <a:fillRect/>
          </a:stretch>
        </p:blipFill>
        <p:spPr>
          <a:xfrm>
            <a:off x="8207673" y="1108769"/>
            <a:ext cx="2259508" cy="4806653"/>
          </a:xfrm>
          <a:prstGeom prst="rect">
            <a:avLst/>
          </a:prstGeom>
        </p:spPr>
      </p:pic>
      <p:sp>
        <p:nvSpPr>
          <p:cNvPr id="8" name="Text 3"/>
          <p:cNvSpPr/>
          <p:nvPr/>
        </p:nvSpPr>
        <p:spPr>
          <a:xfrm>
            <a:off x="8207672" y="6081515"/>
            <a:ext cx="3478907" cy="236141"/>
          </a:xfrm>
          <a:prstGeom prst="rect">
            <a:avLst/>
          </a:prstGeom>
          <a:noFill/>
          <a:ln/>
        </p:spPr>
        <p:txBody>
          <a:bodyPr wrap="none" lIns="0" tIns="0" rIns="0" bIns="0" rtlCol="0" anchor="t"/>
          <a:lstStyle/>
          <a:p>
            <a:pPr>
              <a:lnSpc>
                <a:spcPts val="1833"/>
              </a:lnSpc>
            </a:pPr>
            <a:endParaRPr lang="en-US" sz="112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17776" y="390823"/>
            <a:ext cx="5556349" cy="444103"/>
          </a:xfrm>
          <a:prstGeom prst="rect">
            <a:avLst/>
          </a:prstGeom>
          <a:noFill/>
          <a:ln/>
        </p:spPr>
        <p:txBody>
          <a:bodyPr wrap="none" lIns="0" tIns="0" rIns="0" bIns="0" rtlCol="0" anchor="t"/>
          <a:lstStyle/>
          <a:p>
            <a:pPr algn="ctr">
              <a:lnSpc>
                <a:spcPts val="3458"/>
              </a:lnSpc>
            </a:pPr>
            <a:r>
              <a:rPr lang="en-US" sz="2792" dirty="0">
                <a:solidFill>
                  <a:srgbClr val="484237"/>
                </a:solidFill>
                <a:latin typeface="Gelasio Semi Bold" pitchFamily="34" charset="0"/>
                <a:ea typeface="Gelasio Semi Bold" pitchFamily="34" charset="-122"/>
                <a:cs typeface="Gelasio Semi Bold" pitchFamily="34" charset="-120"/>
              </a:rPr>
              <a:t>Performance Prediction System</a:t>
            </a:r>
            <a:endParaRPr lang="en-US" sz="2792" dirty="0"/>
          </a:p>
        </p:txBody>
      </p:sp>
      <p:sp>
        <p:nvSpPr>
          <p:cNvPr id="3" name="Text 1"/>
          <p:cNvSpPr/>
          <p:nvPr/>
        </p:nvSpPr>
        <p:spPr>
          <a:xfrm>
            <a:off x="497384" y="1119088"/>
            <a:ext cx="11197233" cy="227310"/>
          </a:xfrm>
          <a:prstGeom prst="rect">
            <a:avLst/>
          </a:prstGeom>
          <a:noFill/>
          <a:ln/>
        </p:spPr>
        <p:txBody>
          <a:bodyPr wrap="none" lIns="0" tIns="0" rIns="0" bIns="0" rtlCol="0" anchor="t"/>
          <a:lstStyle/>
          <a:p>
            <a:pPr algn="ctr">
              <a:lnSpc>
                <a:spcPts val="1750"/>
              </a:lnSpc>
            </a:pPr>
            <a:r>
              <a:rPr lang="en-US" sz="1083" dirty="0">
                <a:solidFill>
                  <a:srgbClr val="746558"/>
                </a:solidFill>
                <a:latin typeface="Gelasio" pitchFamily="34" charset="0"/>
                <a:ea typeface="Gelasio" pitchFamily="34" charset="-122"/>
                <a:cs typeface="Gelasio" pitchFamily="34" charset="-120"/>
              </a:rPr>
              <a:t>Developed a system that calculates current game performance and predicts future improvement based on past data using ARIMA.</a:t>
            </a:r>
            <a:endParaRPr lang="en-US" sz="1083" dirty="0"/>
          </a:p>
        </p:txBody>
      </p:sp>
      <p:sp>
        <p:nvSpPr>
          <p:cNvPr id="4" name="Text 2"/>
          <p:cNvSpPr/>
          <p:nvPr/>
        </p:nvSpPr>
        <p:spPr>
          <a:xfrm>
            <a:off x="5207694" y="1559520"/>
            <a:ext cx="1776512" cy="222052"/>
          </a:xfrm>
          <a:prstGeom prst="rect">
            <a:avLst/>
          </a:prstGeom>
          <a:noFill/>
          <a:ln/>
        </p:spPr>
        <p:txBody>
          <a:bodyPr wrap="none" lIns="0" tIns="0" rIns="0" bIns="0" rtlCol="0" anchor="t"/>
          <a:lstStyle/>
          <a:p>
            <a:pPr algn="ctr">
              <a:lnSpc>
                <a:spcPts val="1708"/>
              </a:lnSpc>
            </a:pPr>
            <a:r>
              <a:rPr lang="en-US" sz="1375" b="1" dirty="0">
                <a:solidFill>
                  <a:srgbClr val="484237"/>
                </a:solidFill>
                <a:latin typeface="Gelasio Semi Bold" pitchFamily="34" charset="0"/>
                <a:ea typeface="Gelasio Semi Bold" pitchFamily="34" charset="-122"/>
                <a:cs typeface="Gelasio Semi Bold" pitchFamily="34" charset="-120"/>
              </a:rPr>
              <a:t>Score Calculation</a:t>
            </a:r>
            <a:endParaRPr lang="en-US" sz="1375" dirty="0"/>
          </a:p>
        </p:txBody>
      </p:sp>
      <p:pic>
        <p:nvPicPr>
          <p:cNvPr id="5" name="Image 0" descr="preencoded.png"/>
          <p:cNvPicPr>
            <a:picLocks noChangeAspect="1"/>
          </p:cNvPicPr>
          <p:nvPr/>
        </p:nvPicPr>
        <p:blipFill>
          <a:blip r:embed="rId3"/>
          <a:stretch>
            <a:fillRect/>
          </a:stretch>
        </p:blipFill>
        <p:spPr>
          <a:xfrm>
            <a:off x="2643188" y="2087761"/>
            <a:ext cx="3129458" cy="1705471"/>
          </a:xfrm>
          <a:prstGeom prst="rect">
            <a:avLst/>
          </a:prstGeom>
        </p:spPr>
      </p:pic>
      <p:pic>
        <p:nvPicPr>
          <p:cNvPr id="6" name="Image 1" descr="preencoded.png"/>
          <p:cNvPicPr>
            <a:picLocks noChangeAspect="1"/>
          </p:cNvPicPr>
          <p:nvPr/>
        </p:nvPicPr>
        <p:blipFill>
          <a:blip r:embed="rId4"/>
          <a:stretch>
            <a:fillRect/>
          </a:stretch>
        </p:blipFill>
        <p:spPr>
          <a:xfrm>
            <a:off x="5886252" y="2087761"/>
            <a:ext cx="3662462" cy="1705471"/>
          </a:xfrm>
          <a:prstGeom prst="rect">
            <a:avLst/>
          </a:prstGeom>
        </p:spPr>
      </p:pic>
      <p:sp>
        <p:nvSpPr>
          <p:cNvPr id="7" name="Text 3"/>
          <p:cNvSpPr/>
          <p:nvPr/>
        </p:nvSpPr>
        <p:spPr>
          <a:xfrm>
            <a:off x="5207694" y="4099421"/>
            <a:ext cx="1776512" cy="222052"/>
          </a:xfrm>
          <a:prstGeom prst="rect">
            <a:avLst/>
          </a:prstGeom>
          <a:noFill/>
          <a:ln/>
        </p:spPr>
        <p:txBody>
          <a:bodyPr wrap="none" lIns="0" tIns="0" rIns="0" bIns="0" rtlCol="0" anchor="t"/>
          <a:lstStyle/>
          <a:p>
            <a:pPr algn="ctr">
              <a:lnSpc>
                <a:spcPts val="1708"/>
              </a:lnSpc>
            </a:pPr>
            <a:r>
              <a:rPr lang="en-US" sz="1375" dirty="0">
                <a:solidFill>
                  <a:srgbClr val="484237"/>
                </a:solidFill>
                <a:latin typeface="Gelasio Semi Bold" pitchFamily="34" charset="0"/>
                <a:ea typeface="Gelasio Semi Bold" pitchFamily="34" charset="-122"/>
                <a:cs typeface="Gelasio Semi Bold" pitchFamily="34" charset="-120"/>
              </a:rPr>
              <a:t>Self Improvement</a:t>
            </a:r>
            <a:endParaRPr lang="en-US" sz="1375" dirty="0"/>
          </a:p>
        </p:txBody>
      </p:sp>
      <p:pic>
        <p:nvPicPr>
          <p:cNvPr id="8" name="Image 2" descr="preencoded.png"/>
          <p:cNvPicPr>
            <a:picLocks noChangeAspect="1"/>
          </p:cNvPicPr>
          <p:nvPr/>
        </p:nvPicPr>
        <p:blipFill>
          <a:blip r:embed="rId5"/>
          <a:stretch>
            <a:fillRect/>
          </a:stretch>
        </p:blipFill>
        <p:spPr>
          <a:xfrm>
            <a:off x="2585641" y="4627662"/>
            <a:ext cx="3057029" cy="1705471"/>
          </a:xfrm>
          <a:prstGeom prst="rect">
            <a:avLst/>
          </a:prstGeom>
        </p:spPr>
      </p:pic>
      <p:pic>
        <p:nvPicPr>
          <p:cNvPr id="9" name="Image 3" descr="preencoded.png"/>
          <p:cNvPicPr>
            <a:picLocks noChangeAspect="1"/>
          </p:cNvPicPr>
          <p:nvPr/>
        </p:nvPicPr>
        <p:blipFill>
          <a:blip r:embed="rId6"/>
          <a:stretch>
            <a:fillRect/>
          </a:stretch>
        </p:blipFill>
        <p:spPr>
          <a:xfrm>
            <a:off x="5756276" y="4627662"/>
            <a:ext cx="3850084" cy="170547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lowchart: Stored Data 32"/>
          <p:cNvSpPr/>
          <p:nvPr/>
        </p:nvSpPr>
        <p:spPr>
          <a:xfrm>
            <a:off x="1005320" y="1778001"/>
            <a:ext cx="2876118" cy="4176889"/>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 name="Flowchart: Stored Data 33"/>
          <p:cNvSpPr/>
          <p:nvPr/>
        </p:nvSpPr>
        <p:spPr>
          <a:xfrm>
            <a:off x="4730800" y="1816738"/>
            <a:ext cx="2836614" cy="4051610"/>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 name="Flowchart: Stored Data 34"/>
          <p:cNvSpPr/>
          <p:nvPr/>
        </p:nvSpPr>
        <p:spPr>
          <a:xfrm>
            <a:off x="8416774" y="1816738"/>
            <a:ext cx="3413062" cy="4051610"/>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 0"/>
          <p:cNvSpPr/>
          <p:nvPr/>
        </p:nvSpPr>
        <p:spPr>
          <a:xfrm>
            <a:off x="661492" y="1021756"/>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Technologies</a:t>
            </a:r>
            <a:endParaRPr lang="en-US" sz="3708" dirty="0"/>
          </a:p>
        </p:txBody>
      </p:sp>
      <p:sp>
        <p:nvSpPr>
          <p:cNvPr id="3" name="Shape 1"/>
          <p:cNvSpPr/>
          <p:nvPr/>
        </p:nvSpPr>
        <p:spPr>
          <a:xfrm>
            <a:off x="661491" y="2203053"/>
            <a:ext cx="425252" cy="425252"/>
          </a:xfrm>
          <a:prstGeom prst="roundRect">
            <a:avLst>
              <a:gd name="adj" fmla="val 6667"/>
            </a:avLst>
          </a:prstGeom>
          <a:solidFill>
            <a:srgbClr val="EEE8DD"/>
          </a:solidFill>
          <a:ln/>
        </p:spPr>
        <p:txBody>
          <a:bodyPr/>
          <a:lstStyle/>
          <a:p>
            <a:endParaRPr lang="en-LK" sz="1500"/>
          </a:p>
        </p:txBody>
      </p:sp>
      <p:sp>
        <p:nvSpPr>
          <p:cNvPr id="4" name="Text 2"/>
          <p:cNvSpPr/>
          <p:nvPr/>
        </p:nvSpPr>
        <p:spPr>
          <a:xfrm>
            <a:off x="807244" y="2273895"/>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p>
        </p:txBody>
      </p:sp>
      <p:sp>
        <p:nvSpPr>
          <p:cNvPr id="5" name="Text 3"/>
          <p:cNvSpPr/>
          <p:nvPr/>
        </p:nvSpPr>
        <p:spPr>
          <a:xfrm>
            <a:off x="1275755" y="2203053"/>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Chatbot</a:t>
            </a:r>
            <a:endParaRPr lang="en-US" sz="1833" dirty="0"/>
          </a:p>
        </p:txBody>
      </p:sp>
      <p:sp>
        <p:nvSpPr>
          <p:cNvPr id="6" name="Text 4"/>
          <p:cNvSpPr/>
          <p:nvPr/>
        </p:nvSpPr>
        <p:spPr>
          <a:xfrm>
            <a:off x="1275755" y="2611736"/>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p>
        </p:txBody>
      </p:sp>
      <p:sp>
        <p:nvSpPr>
          <p:cNvPr id="7" name="Text 5"/>
          <p:cNvSpPr/>
          <p:nvPr/>
        </p:nvSpPr>
        <p:spPr>
          <a:xfrm>
            <a:off x="1275755" y="3027561"/>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FastAPI </a:t>
            </a:r>
            <a:endParaRPr lang="en-US" sz="1458" dirty="0"/>
          </a:p>
        </p:txBody>
      </p:sp>
      <p:sp>
        <p:nvSpPr>
          <p:cNvPr id="8" name="Text 6"/>
          <p:cNvSpPr/>
          <p:nvPr/>
        </p:nvSpPr>
        <p:spPr>
          <a:xfrm>
            <a:off x="1275755" y="3396060"/>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Google Gemini API  </a:t>
            </a:r>
            <a:endParaRPr lang="en-US" sz="1458" dirty="0"/>
          </a:p>
        </p:txBody>
      </p:sp>
      <p:sp>
        <p:nvSpPr>
          <p:cNvPr id="9" name="Text 7"/>
          <p:cNvSpPr/>
          <p:nvPr/>
        </p:nvSpPr>
        <p:spPr>
          <a:xfrm>
            <a:off x="1275755" y="3764558"/>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Pydantic</a:t>
            </a:r>
            <a:endParaRPr lang="en-US" sz="1458" dirty="0"/>
          </a:p>
        </p:txBody>
      </p:sp>
      <p:sp>
        <p:nvSpPr>
          <p:cNvPr id="10" name="Text 8"/>
          <p:cNvSpPr/>
          <p:nvPr/>
        </p:nvSpPr>
        <p:spPr>
          <a:xfrm>
            <a:off x="1275755" y="4133057"/>
            <a:ext cx="2882702" cy="302419"/>
          </a:xfrm>
          <a:prstGeom prst="rect">
            <a:avLst/>
          </a:prstGeom>
          <a:noFill/>
          <a:ln/>
        </p:spPr>
        <p:txBody>
          <a:bodyPr wrap="none" lIns="0" tIns="0" rIns="0" bIns="0" rtlCol="0" anchor="t"/>
          <a:lstStyle/>
          <a:p>
            <a:pPr>
              <a:lnSpc>
                <a:spcPts val="2375"/>
              </a:lnSpc>
              <a:buSzPct val="100000"/>
            </a:pPr>
            <a:endParaRPr lang="en-US" sz="1458" dirty="0"/>
          </a:p>
        </p:txBody>
      </p:sp>
      <p:sp>
        <p:nvSpPr>
          <p:cNvPr id="11" name="Text 9"/>
          <p:cNvSpPr/>
          <p:nvPr/>
        </p:nvSpPr>
        <p:spPr>
          <a:xfrm>
            <a:off x="1284907" y="4155766"/>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HTTPException</a:t>
            </a:r>
            <a:endParaRPr lang="en-US" sz="1458" dirty="0"/>
          </a:p>
        </p:txBody>
      </p:sp>
      <p:sp>
        <p:nvSpPr>
          <p:cNvPr id="12" name="Shape 10"/>
          <p:cNvSpPr/>
          <p:nvPr/>
        </p:nvSpPr>
        <p:spPr>
          <a:xfrm>
            <a:off x="4347468" y="2203053"/>
            <a:ext cx="425252" cy="425252"/>
          </a:xfrm>
          <a:prstGeom prst="roundRect">
            <a:avLst>
              <a:gd name="adj" fmla="val 6667"/>
            </a:avLst>
          </a:prstGeom>
          <a:solidFill>
            <a:srgbClr val="EEE8DD"/>
          </a:solidFill>
          <a:ln/>
        </p:spPr>
        <p:txBody>
          <a:bodyPr/>
          <a:lstStyle/>
          <a:p>
            <a:endParaRPr lang="en-LK" sz="1500"/>
          </a:p>
        </p:txBody>
      </p:sp>
      <p:sp>
        <p:nvSpPr>
          <p:cNvPr id="13" name="Text 11"/>
          <p:cNvSpPr/>
          <p:nvPr/>
        </p:nvSpPr>
        <p:spPr>
          <a:xfrm>
            <a:off x="4474170" y="2273895"/>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p>
        </p:txBody>
      </p:sp>
      <p:sp>
        <p:nvSpPr>
          <p:cNvPr id="14" name="Text 12"/>
          <p:cNvSpPr/>
          <p:nvPr/>
        </p:nvSpPr>
        <p:spPr>
          <a:xfrm>
            <a:off x="4961732" y="220305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Recommendation System</a:t>
            </a:r>
            <a:endParaRPr lang="en-US" sz="1833" dirty="0"/>
          </a:p>
        </p:txBody>
      </p:sp>
      <p:sp>
        <p:nvSpPr>
          <p:cNvPr id="15" name="Text 13"/>
          <p:cNvSpPr/>
          <p:nvPr/>
        </p:nvSpPr>
        <p:spPr>
          <a:xfrm>
            <a:off x="4961732" y="2907011"/>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p>
        </p:txBody>
      </p:sp>
      <p:sp>
        <p:nvSpPr>
          <p:cNvPr id="16" name="Text 14"/>
          <p:cNvSpPr/>
          <p:nvPr/>
        </p:nvSpPr>
        <p:spPr>
          <a:xfrm>
            <a:off x="4961732" y="3322836"/>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FastAPI</a:t>
            </a:r>
            <a:endParaRPr lang="en-US" sz="1458" dirty="0"/>
          </a:p>
        </p:txBody>
      </p:sp>
      <p:sp>
        <p:nvSpPr>
          <p:cNvPr id="17" name="Text 15"/>
          <p:cNvSpPr/>
          <p:nvPr/>
        </p:nvSpPr>
        <p:spPr>
          <a:xfrm>
            <a:off x="4961732" y="3691335"/>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scikit-learn (TF-IDF) </a:t>
            </a:r>
            <a:endParaRPr lang="en-US" sz="1458" dirty="0"/>
          </a:p>
        </p:txBody>
      </p:sp>
      <p:sp>
        <p:nvSpPr>
          <p:cNvPr id="18" name="Text 16"/>
          <p:cNvSpPr/>
          <p:nvPr/>
        </p:nvSpPr>
        <p:spPr>
          <a:xfrm>
            <a:off x="4961732" y="4059833"/>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Cosine Similarity</a:t>
            </a:r>
            <a:endParaRPr lang="en-US" sz="1458" dirty="0"/>
          </a:p>
        </p:txBody>
      </p:sp>
      <p:sp>
        <p:nvSpPr>
          <p:cNvPr id="19" name="Text 17"/>
          <p:cNvSpPr/>
          <p:nvPr/>
        </p:nvSpPr>
        <p:spPr>
          <a:xfrm>
            <a:off x="4961732" y="4428332"/>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Pandas </a:t>
            </a:r>
            <a:endParaRPr lang="en-US" sz="1458" dirty="0"/>
          </a:p>
        </p:txBody>
      </p:sp>
      <p:sp>
        <p:nvSpPr>
          <p:cNvPr id="20" name="Text 18"/>
          <p:cNvSpPr/>
          <p:nvPr/>
        </p:nvSpPr>
        <p:spPr>
          <a:xfrm>
            <a:off x="4961732" y="4796831"/>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Joblib </a:t>
            </a:r>
            <a:endParaRPr lang="en-US" sz="1458" dirty="0"/>
          </a:p>
        </p:txBody>
      </p:sp>
      <p:sp>
        <p:nvSpPr>
          <p:cNvPr id="21" name="Text 19"/>
          <p:cNvSpPr/>
          <p:nvPr/>
        </p:nvSpPr>
        <p:spPr>
          <a:xfrm>
            <a:off x="4961732" y="5212656"/>
            <a:ext cx="2882702" cy="302419"/>
          </a:xfrm>
          <a:prstGeom prst="rect">
            <a:avLst/>
          </a:prstGeom>
          <a:noFill/>
          <a:ln/>
        </p:spPr>
        <p:txBody>
          <a:bodyPr wrap="none" lIns="0" tIns="0" rIns="0" bIns="0" rtlCol="0" anchor="t"/>
          <a:lstStyle/>
          <a:p>
            <a:pPr>
              <a:lnSpc>
                <a:spcPts val="2375"/>
              </a:lnSpc>
            </a:pPr>
            <a:endParaRPr lang="en-US" sz="1458" dirty="0"/>
          </a:p>
        </p:txBody>
      </p:sp>
      <p:sp>
        <p:nvSpPr>
          <p:cNvPr id="22" name="Shape 20"/>
          <p:cNvSpPr/>
          <p:nvPr/>
        </p:nvSpPr>
        <p:spPr>
          <a:xfrm>
            <a:off x="8033444" y="2203053"/>
            <a:ext cx="425252" cy="425252"/>
          </a:xfrm>
          <a:prstGeom prst="roundRect">
            <a:avLst>
              <a:gd name="adj" fmla="val 6667"/>
            </a:avLst>
          </a:prstGeom>
          <a:solidFill>
            <a:srgbClr val="EEE8DD"/>
          </a:solidFill>
          <a:ln/>
        </p:spPr>
        <p:txBody>
          <a:bodyPr/>
          <a:lstStyle/>
          <a:p>
            <a:endParaRPr lang="en-LK" sz="1500"/>
          </a:p>
        </p:txBody>
      </p:sp>
      <p:sp>
        <p:nvSpPr>
          <p:cNvPr id="23" name="Text 21"/>
          <p:cNvSpPr/>
          <p:nvPr/>
        </p:nvSpPr>
        <p:spPr>
          <a:xfrm>
            <a:off x="8160643" y="2273895"/>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p>
        </p:txBody>
      </p:sp>
      <p:sp>
        <p:nvSpPr>
          <p:cNvPr id="24" name="Text 22"/>
          <p:cNvSpPr/>
          <p:nvPr/>
        </p:nvSpPr>
        <p:spPr>
          <a:xfrm>
            <a:off x="8647707" y="220305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Performance Prediction System</a:t>
            </a:r>
            <a:endParaRPr lang="en-US" sz="1833" dirty="0"/>
          </a:p>
        </p:txBody>
      </p:sp>
      <p:sp>
        <p:nvSpPr>
          <p:cNvPr id="25" name="Text 23"/>
          <p:cNvSpPr/>
          <p:nvPr/>
        </p:nvSpPr>
        <p:spPr>
          <a:xfrm>
            <a:off x="8647707" y="2907011"/>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p>
        </p:txBody>
      </p:sp>
      <p:sp>
        <p:nvSpPr>
          <p:cNvPr id="26" name="Text 24"/>
          <p:cNvSpPr/>
          <p:nvPr/>
        </p:nvSpPr>
        <p:spPr>
          <a:xfrm>
            <a:off x="8563041" y="3450051"/>
            <a:ext cx="2882702" cy="302419"/>
          </a:xfrm>
          <a:prstGeom prst="rect">
            <a:avLst/>
          </a:prstGeom>
          <a:noFill/>
          <a:ln/>
        </p:spPr>
        <p:txBody>
          <a:bodyPr wrap="none" lIns="0" tIns="0" rIns="0" bIns="0" rtlCol="0" anchor="t"/>
          <a:lstStyle/>
          <a:p>
            <a:pPr marL="666723" lvl="1"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pmdarima (ARIMA) </a:t>
            </a:r>
            <a:endParaRPr lang="en-US" sz="1458" dirty="0"/>
          </a:p>
        </p:txBody>
      </p:sp>
      <p:sp>
        <p:nvSpPr>
          <p:cNvPr id="27" name="Text 25"/>
          <p:cNvSpPr/>
          <p:nvPr/>
        </p:nvSpPr>
        <p:spPr>
          <a:xfrm>
            <a:off x="8647707" y="3691335"/>
            <a:ext cx="2882702" cy="302419"/>
          </a:xfrm>
          <a:prstGeom prst="rect">
            <a:avLst/>
          </a:prstGeom>
          <a:noFill/>
          <a:ln/>
        </p:spPr>
        <p:txBody>
          <a:bodyPr wrap="none" lIns="0" tIns="0" rIns="0" bIns="0" rtlCol="0" anchor="t"/>
          <a:lstStyle/>
          <a:p>
            <a:pPr>
              <a:lnSpc>
                <a:spcPts val="2375"/>
              </a:lnSpc>
              <a:buSzPct val="100000"/>
            </a:pPr>
            <a:endParaRPr lang="en-US" sz="1458" dirty="0"/>
          </a:p>
        </p:txBody>
      </p:sp>
      <p:sp>
        <p:nvSpPr>
          <p:cNvPr id="28" name="Text 26"/>
          <p:cNvSpPr/>
          <p:nvPr/>
        </p:nvSpPr>
        <p:spPr>
          <a:xfrm>
            <a:off x="8947134" y="3842544"/>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scikit-learn </a:t>
            </a:r>
            <a:endParaRPr lang="en-US" sz="1458" dirty="0"/>
          </a:p>
        </p:txBody>
      </p:sp>
      <p:sp>
        <p:nvSpPr>
          <p:cNvPr id="29" name="Text 27"/>
          <p:cNvSpPr/>
          <p:nvPr/>
        </p:nvSpPr>
        <p:spPr>
          <a:xfrm>
            <a:off x="8563041" y="4291256"/>
            <a:ext cx="2882702" cy="302419"/>
          </a:xfrm>
          <a:prstGeom prst="rect">
            <a:avLst/>
          </a:prstGeom>
          <a:noFill/>
          <a:ln/>
        </p:spPr>
        <p:txBody>
          <a:bodyPr wrap="none" lIns="0" tIns="0" rIns="0" bIns="0" rtlCol="0" anchor="t"/>
          <a:lstStyle/>
          <a:p>
            <a:pPr marL="666723" lvl="1"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Joblib </a:t>
            </a:r>
            <a:endParaRPr lang="en-US" sz="1458" dirty="0"/>
          </a:p>
        </p:txBody>
      </p:sp>
      <p:sp>
        <p:nvSpPr>
          <p:cNvPr id="30" name="Text 28"/>
          <p:cNvSpPr/>
          <p:nvPr/>
        </p:nvSpPr>
        <p:spPr>
          <a:xfrm>
            <a:off x="8563041" y="4678100"/>
            <a:ext cx="2882702" cy="302419"/>
          </a:xfrm>
          <a:prstGeom prst="rect">
            <a:avLst/>
          </a:prstGeom>
          <a:noFill/>
          <a:ln/>
        </p:spPr>
        <p:txBody>
          <a:bodyPr wrap="none" lIns="0" tIns="0" rIns="0" bIns="0" rtlCol="0" anchor="t"/>
          <a:lstStyle/>
          <a:p>
            <a:pPr marL="666723" lvl="1"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Pandas </a:t>
            </a:r>
            <a:endParaRPr lang="en-US" sz="1458" dirty="0"/>
          </a:p>
        </p:txBody>
      </p:sp>
      <p:sp>
        <p:nvSpPr>
          <p:cNvPr id="31" name="Text 29"/>
          <p:cNvSpPr/>
          <p:nvPr/>
        </p:nvSpPr>
        <p:spPr>
          <a:xfrm>
            <a:off x="8947134" y="5099250"/>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NumPy </a:t>
            </a:r>
            <a:endParaRPr lang="en-US" sz="1458" dirty="0"/>
          </a:p>
        </p:txBody>
      </p:sp>
      <p:sp>
        <p:nvSpPr>
          <p:cNvPr id="32" name="Text 30"/>
          <p:cNvSpPr/>
          <p:nvPr/>
        </p:nvSpPr>
        <p:spPr>
          <a:xfrm>
            <a:off x="8947134" y="5487945"/>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Matplotlib </a:t>
            </a:r>
            <a:endParaRPr lang="en-US" sz="1458"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owchart: Alternate Process 25"/>
          <p:cNvSpPr/>
          <p:nvPr/>
        </p:nvSpPr>
        <p:spPr>
          <a:xfrm>
            <a:off x="437682" y="4056559"/>
            <a:ext cx="4830090" cy="2490611"/>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5" name="Flowchart: Alternate Process 24"/>
          <p:cNvSpPr/>
          <p:nvPr/>
        </p:nvSpPr>
        <p:spPr>
          <a:xfrm>
            <a:off x="430389" y="1446390"/>
            <a:ext cx="4830090" cy="2490611"/>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7" name="Flowchart: Alternate Process 26"/>
          <p:cNvSpPr/>
          <p:nvPr/>
        </p:nvSpPr>
        <p:spPr>
          <a:xfrm>
            <a:off x="6931521" y="2409059"/>
            <a:ext cx="4830090" cy="3055882"/>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 0"/>
          <p:cNvSpPr/>
          <p:nvPr/>
        </p:nvSpPr>
        <p:spPr>
          <a:xfrm>
            <a:off x="646014" y="653852"/>
            <a:ext cx="4614466" cy="576758"/>
          </a:xfrm>
          <a:prstGeom prst="rect">
            <a:avLst/>
          </a:prstGeom>
          <a:noFill/>
          <a:ln/>
        </p:spPr>
        <p:txBody>
          <a:bodyPr wrap="none" lIns="0" tIns="0" rIns="0" bIns="0" rtlCol="0" anchor="t"/>
          <a:lstStyle/>
          <a:p>
            <a:pPr>
              <a:lnSpc>
                <a:spcPts val="4541"/>
              </a:lnSpc>
            </a:pPr>
            <a:r>
              <a:rPr lang="en-US" sz="3625" dirty="0">
                <a:solidFill>
                  <a:srgbClr val="484237"/>
                </a:solidFill>
                <a:latin typeface="Gelasio Semi Bold" pitchFamily="34" charset="0"/>
                <a:ea typeface="Gelasio Semi Bold" pitchFamily="34" charset="-122"/>
                <a:cs typeface="Gelasio Semi Bold" pitchFamily="34" charset="-120"/>
              </a:rPr>
              <a:t>Future Works</a:t>
            </a:r>
            <a:endParaRPr lang="en-US" sz="3625" dirty="0"/>
          </a:p>
        </p:txBody>
      </p:sp>
      <p:sp>
        <p:nvSpPr>
          <p:cNvPr id="3" name="Shape 1"/>
          <p:cNvSpPr/>
          <p:nvPr/>
        </p:nvSpPr>
        <p:spPr>
          <a:xfrm>
            <a:off x="6083300" y="1599705"/>
            <a:ext cx="25400" cy="4604444"/>
          </a:xfrm>
          <a:prstGeom prst="roundRect">
            <a:avLst>
              <a:gd name="adj" fmla="val 109004"/>
            </a:avLst>
          </a:prstGeom>
          <a:solidFill>
            <a:srgbClr val="D4CEC3"/>
          </a:solidFill>
          <a:ln/>
        </p:spPr>
        <p:txBody>
          <a:bodyPr/>
          <a:lstStyle/>
          <a:p>
            <a:endParaRPr lang="en-LK" sz="1500"/>
          </a:p>
        </p:txBody>
      </p:sp>
      <p:sp>
        <p:nvSpPr>
          <p:cNvPr id="4" name="Shape 2"/>
          <p:cNvSpPr/>
          <p:nvPr/>
        </p:nvSpPr>
        <p:spPr>
          <a:xfrm>
            <a:off x="5267772" y="2002135"/>
            <a:ext cx="646013" cy="25400"/>
          </a:xfrm>
          <a:prstGeom prst="roundRect">
            <a:avLst>
              <a:gd name="adj" fmla="val 109004"/>
            </a:avLst>
          </a:prstGeom>
          <a:solidFill>
            <a:srgbClr val="D4CEC3"/>
          </a:solidFill>
          <a:ln/>
        </p:spPr>
        <p:txBody>
          <a:bodyPr/>
          <a:lstStyle/>
          <a:p>
            <a:endParaRPr lang="en-LK" sz="1500"/>
          </a:p>
        </p:txBody>
      </p:sp>
      <p:sp>
        <p:nvSpPr>
          <p:cNvPr id="5" name="Shape 3"/>
          <p:cNvSpPr/>
          <p:nvPr/>
        </p:nvSpPr>
        <p:spPr>
          <a:xfrm>
            <a:off x="5888385" y="1807270"/>
            <a:ext cx="415231" cy="415231"/>
          </a:xfrm>
          <a:prstGeom prst="roundRect">
            <a:avLst>
              <a:gd name="adj" fmla="val 6668"/>
            </a:avLst>
          </a:prstGeom>
          <a:solidFill>
            <a:srgbClr val="EEE8DD"/>
          </a:solidFill>
          <a:ln/>
        </p:spPr>
        <p:txBody>
          <a:bodyPr/>
          <a:lstStyle/>
          <a:p>
            <a:endParaRPr lang="en-LK" sz="1500"/>
          </a:p>
        </p:txBody>
      </p:sp>
      <p:sp>
        <p:nvSpPr>
          <p:cNvPr id="6" name="Text 4"/>
          <p:cNvSpPr/>
          <p:nvPr/>
        </p:nvSpPr>
        <p:spPr>
          <a:xfrm>
            <a:off x="6030664" y="1876425"/>
            <a:ext cx="130572" cy="276820"/>
          </a:xfrm>
          <a:prstGeom prst="rect">
            <a:avLst/>
          </a:prstGeom>
          <a:noFill/>
          <a:ln/>
        </p:spPr>
        <p:txBody>
          <a:bodyPr wrap="none" lIns="0" tIns="0" rIns="0" bIns="0" rtlCol="0" anchor="t"/>
          <a:lstStyle/>
          <a:p>
            <a:pPr algn="ctr">
              <a:lnSpc>
                <a:spcPts val="2167"/>
              </a:lnSpc>
            </a:pPr>
            <a:r>
              <a:rPr lang="en-US" sz="2167" dirty="0">
                <a:solidFill>
                  <a:srgbClr val="746558"/>
                </a:solidFill>
                <a:latin typeface="Gelasio Semi Bold" pitchFamily="34" charset="0"/>
                <a:ea typeface="Gelasio Semi Bold" pitchFamily="34" charset="-122"/>
                <a:cs typeface="Gelasio Semi Bold" pitchFamily="34" charset="-120"/>
              </a:rPr>
              <a:t>1</a:t>
            </a:r>
            <a:endParaRPr lang="en-US" sz="2167" dirty="0"/>
          </a:p>
        </p:txBody>
      </p:sp>
      <p:sp>
        <p:nvSpPr>
          <p:cNvPr id="7" name="Text 5"/>
          <p:cNvSpPr/>
          <p:nvPr/>
        </p:nvSpPr>
        <p:spPr>
          <a:xfrm>
            <a:off x="2773660" y="1784251"/>
            <a:ext cx="2307233" cy="288330"/>
          </a:xfrm>
          <a:prstGeom prst="rect">
            <a:avLst/>
          </a:prstGeom>
          <a:noFill/>
          <a:ln/>
        </p:spPr>
        <p:txBody>
          <a:bodyPr wrap="none" lIns="0" tIns="0" rIns="0" bIns="0" rtlCol="0" anchor="t"/>
          <a:lstStyle/>
          <a:p>
            <a:pPr algn="r">
              <a:lnSpc>
                <a:spcPts val="2250"/>
              </a:lnSpc>
            </a:pPr>
            <a:r>
              <a:rPr lang="en-US" sz="1792" dirty="0">
                <a:solidFill>
                  <a:srgbClr val="746558"/>
                </a:solidFill>
                <a:latin typeface="Gelasio Semi Bold" pitchFamily="34" charset="0"/>
                <a:ea typeface="Gelasio Semi Bold" pitchFamily="34" charset="-122"/>
                <a:cs typeface="Gelasio Semi Bold" pitchFamily="34" charset="-120"/>
              </a:rPr>
              <a:t>Chatbot</a:t>
            </a:r>
            <a:endParaRPr lang="en-US" sz="1792" dirty="0"/>
          </a:p>
        </p:txBody>
      </p:sp>
      <p:sp>
        <p:nvSpPr>
          <p:cNvPr id="8" name="Text 6"/>
          <p:cNvSpPr/>
          <p:nvPr/>
        </p:nvSpPr>
        <p:spPr>
          <a:xfrm>
            <a:off x="646013" y="2183308"/>
            <a:ext cx="4434880" cy="295275"/>
          </a:xfrm>
          <a:prstGeom prst="rect">
            <a:avLst/>
          </a:prstGeom>
          <a:noFill/>
          <a:ln/>
        </p:spPr>
        <p:txBody>
          <a:bodyPr wrap="non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Build the chatbot from scratch without Gemini AI.</a:t>
            </a:r>
            <a:endParaRPr lang="en-US" sz="1417" dirty="0"/>
          </a:p>
        </p:txBody>
      </p:sp>
      <p:sp>
        <p:nvSpPr>
          <p:cNvPr id="9" name="Text 7"/>
          <p:cNvSpPr/>
          <p:nvPr/>
        </p:nvSpPr>
        <p:spPr>
          <a:xfrm>
            <a:off x="646013" y="2543175"/>
            <a:ext cx="4434880" cy="590550"/>
          </a:xfrm>
          <a:prstGeom prst="rect">
            <a:avLst/>
          </a:prstGeom>
          <a:noFill/>
          <a:ln/>
        </p:spPr>
        <p:txBody>
          <a:bodyPr wrap="squar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Add </a:t>
            </a:r>
            <a:r>
              <a:rPr lang="en-US" sz="1417" b="1" dirty="0">
                <a:solidFill>
                  <a:srgbClr val="746558"/>
                </a:solidFill>
                <a:latin typeface="Gelasio" pitchFamily="34" charset="0"/>
                <a:ea typeface="Gelasio" pitchFamily="34" charset="-122"/>
                <a:cs typeface="Gelasio" pitchFamily="34" charset="-120"/>
              </a:rPr>
              <a:t>sign language</a:t>
            </a:r>
            <a:r>
              <a:rPr lang="en-US" sz="1417" dirty="0">
                <a:solidFill>
                  <a:srgbClr val="746558"/>
                </a:solidFill>
                <a:latin typeface="Gelasio" pitchFamily="34" charset="0"/>
                <a:ea typeface="Gelasio" pitchFamily="34" charset="-122"/>
                <a:cs typeface="Gelasio" pitchFamily="34" charset="-120"/>
              </a:rPr>
              <a:t> and </a:t>
            </a:r>
            <a:r>
              <a:rPr lang="en-US" sz="1417" b="1" dirty="0">
                <a:solidFill>
                  <a:srgbClr val="746558"/>
                </a:solidFill>
                <a:latin typeface="Gelasio" pitchFamily="34" charset="0"/>
                <a:ea typeface="Gelasio" pitchFamily="34" charset="-122"/>
                <a:cs typeface="Gelasio" pitchFamily="34" charset="-120"/>
              </a:rPr>
              <a:t>text</a:t>
            </a:r>
            <a:r>
              <a:rPr lang="en-US" sz="1417" dirty="0">
                <a:solidFill>
                  <a:srgbClr val="746558"/>
                </a:solidFill>
                <a:latin typeface="Gelasio" pitchFamily="34" charset="0"/>
                <a:ea typeface="Gelasio" pitchFamily="34" charset="-122"/>
                <a:cs typeface="Gelasio" pitchFamily="34" charset="-120"/>
              </a:rPr>
              <a:t> communication for improved accessibility.</a:t>
            </a:r>
            <a:endParaRPr lang="en-US" sz="1417" dirty="0"/>
          </a:p>
        </p:txBody>
      </p:sp>
      <p:sp>
        <p:nvSpPr>
          <p:cNvPr id="10" name="Text 8"/>
          <p:cNvSpPr/>
          <p:nvPr/>
        </p:nvSpPr>
        <p:spPr>
          <a:xfrm>
            <a:off x="646013" y="3198317"/>
            <a:ext cx="4434880" cy="590550"/>
          </a:xfrm>
          <a:prstGeom prst="rect">
            <a:avLst/>
          </a:prstGeom>
          <a:noFill/>
          <a:ln/>
        </p:spPr>
        <p:txBody>
          <a:bodyPr wrap="squar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Enhance interactivity and personalization for educational use.</a:t>
            </a:r>
            <a:endParaRPr lang="en-US" sz="1417" dirty="0"/>
          </a:p>
        </p:txBody>
      </p:sp>
      <p:sp>
        <p:nvSpPr>
          <p:cNvPr id="11" name="Shape 9"/>
          <p:cNvSpPr/>
          <p:nvPr/>
        </p:nvSpPr>
        <p:spPr>
          <a:xfrm>
            <a:off x="6278215" y="2924968"/>
            <a:ext cx="646013" cy="25400"/>
          </a:xfrm>
          <a:prstGeom prst="roundRect">
            <a:avLst>
              <a:gd name="adj" fmla="val 109004"/>
            </a:avLst>
          </a:prstGeom>
          <a:solidFill>
            <a:srgbClr val="D4CEC3"/>
          </a:solidFill>
          <a:ln/>
        </p:spPr>
        <p:txBody>
          <a:bodyPr/>
          <a:lstStyle/>
          <a:p>
            <a:endParaRPr lang="en-LK" sz="1500"/>
          </a:p>
        </p:txBody>
      </p:sp>
      <p:sp>
        <p:nvSpPr>
          <p:cNvPr id="12" name="Shape 10"/>
          <p:cNvSpPr/>
          <p:nvPr/>
        </p:nvSpPr>
        <p:spPr>
          <a:xfrm>
            <a:off x="5888385" y="2730104"/>
            <a:ext cx="415231" cy="415231"/>
          </a:xfrm>
          <a:prstGeom prst="roundRect">
            <a:avLst>
              <a:gd name="adj" fmla="val 6668"/>
            </a:avLst>
          </a:prstGeom>
          <a:solidFill>
            <a:srgbClr val="EEE8DD"/>
          </a:solidFill>
          <a:ln/>
        </p:spPr>
        <p:txBody>
          <a:bodyPr/>
          <a:lstStyle/>
          <a:p>
            <a:endParaRPr lang="en-LK" sz="1500"/>
          </a:p>
        </p:txBody>
      </p:sp>
      <p:sp>
        <p:nvSpPr>
          <p:cNvPr id="13" name="Text 11"/>
          <p:cNvSpPr/>
          <p:nvPr/>
        </p:nvSpPr>
        <p:spPr>
          <a:xfrm>
            <a:off x="6012111" y="2799258"/>
            <a:ext cx="167779" cy="276820"/>
          </a:xfrm>
          <a:prstGeom prst="rect">
            <a:avLst/>
          </a:prstGeom>
          <a:noFill/>
          <a:ln/>
        </p:spPr>
        <p:txBody>
          <a:bodyPr wrap="none" lIns="0" tIns="0" rIns="0" bIns="0" rtlCol="0" anchor="t"/>
          <a:lstStyle/>
          <a:p>
            <a:pPr algn="ctr">
              <a:lnSpc>
                <a:spcPts val="2167"/>
              </a:lnSpc>
            </a:pPr>
            <a:r>
              <a:rPr lang="en-US" sz="2167" dirty="0">
                <a:solidFill>
                  <a:srgbClr val="746558"/>
                </a:solidFill>
                <a:latin typeface="Gelasio Semi Bold" pitchFamily="34" charset="0"/>
                <a:ea typeface="Gelasio Semi Bold" pitchFamily="34" charset="-122"/>
                <a:cs typeface="Gelasio Semi Bold" pitchFamily="34" charset="-120"/>
              </a:rPr>
              <a:t>2</a:t>
            </a:r>
            <a:endParaRPr lang="en-US" sz="2167" dirty="0"/>
          </a:p>
        </p:txBody>
      </p:sp>
      <p:sp>
        <p:nvSpPr>
          <p:cNvPr id="14" name="Text 12"/>
          <p:cNvSpPr/>
          <p:nvPr/>
        </p:nvSpPr>
        <p:spPr>
          <a:xfrm>
            <a:off x="7111107" y="2707084"/>
            <a:ext cx="2899569" cy="288330"/>
          </a:xfrm>
          <a:prstGeom prst="rect">
            <a:avLst/>
          </a:prstGeom>
          <a:noFill/>
          <a:ln/>
        </p:spPr>
        <p:txBody>
          <a:bodyPr wrap="none" lIns="0" tIns="0" rIns="0" bIns="0" rtlCol="0" anchor="t"/>
          <a:lstStyle/>
          <a:p>
            <a:pPr>
              <a:lnSpc>
                <a:spcPts val="2250"/>
              </a:lnSpc>
            </a:pPr>
            <a:r>
              <a:rPr lang="en-US" sz="1792" dirty="0">
                <a:solidFill>
                  <a:srgbClr val="746558"/>
                </a:solidFill>
                <a:latin typeface="Gelasio Semi Bold" pitchFamily="34" charset="0"/>
                <a:ea typeface="Gelasio Semi Bold" pitchFamily="34" charset="-122"/>
                <a:cs typeface="Gelasio Semi Bold" pitchFamily="34" charset="-120"/>
              </a:rPr>
              <a:t>Recommendation System</a:t>
            </a:r>
            <a:endParaRPr lang="en-US" sz="1792" dirty="0"/>
          </a:p>
        </p:txBody>
      </p:sp>
      <p:sp>
        <p:nvSpPr>
          <p:cNvPr id="15" name="Text 13"/>
          <p:cNvSpPr/>
          <p:nvPr/>
        </p:nvSpPr>
        <p:spPr>
          <a:xfrm>
            <a:off x="7111107" y="3106143"/>
            <a:ext cx="4434880" cy="590550"/>
          </a:xfrm>
          <a:prstGeom prst="rect">
            <a:avLst/>
          </a:prstGeom>
          <a:noFill/>
          <a:ln/>
        </p:spPr>
        <p:txBody>
          <a:bodyPr wrap="squar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Generate</a:t>
            </a:r>
            <a:r>
              <a:rPr lang="en-US" sz="1417" b="1" dirty="0">
                <a:solidFill>
                  <a:srgbClr val="746558"/>
                </a:solidFill>
                <a:latin typeface="Gelasio" pitchFamily="34" charset="0"/>
                <a:ea typeface="Gelasio" pitchFamily="34" charset="-122"/>
                <a:cs typeface="Gelasio" pitchFamily="34" charset="-120"/>
              </a:rPr>
              <a:t> games</a:t>
            </a:r>
            <a:r>
              <a:rPr lang="en-US" sz="1417" dirty="0">
                <a:solidFill>
                  <a:srgbClr val="746558"/>
                </a:solidFill>
                <a:latin typeface="Gelasio" pitchFamily="34" charset="0"/>
                <a:ea typeface="Gelasio" pitchFamily="34" charset="-122"/>
                <a:cs typeface="Gelasio" pitchFamily="34" charset="-120"/>
              </a:rPr>
              <a:t> to recommend courses based on student performance.</a:t>
            </a:r>
            <a:endParaRPr lang="en-US" sz="1417" dirty="0"/>
          </a:p>
        </p:txBody>
      </p:sp>
      <p:sp>
        <p:nvSpPr>
          <p:cNvPr id="16" name="Text 14"/>
          <p:cNvSpPr/>
          <p:nvPr/>
        </p:nvSpPr>
        <p:spPr>
          <a:xfrm>
            <a:off x="7111107" y="3761283"/>
            <a:ext cx="4434880" cy="590550"/>
          </a:xfrm>
          <a:prstGeom prst="rect">
            <a:avLst/>
          </a:prstGeom>
          <a:noFill/>
          <a:ln/>
        </p:spPr>
        <p:txBody>
          <a:bodyPr wrap="squar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Use chatbot interactions to assess </a:t>
            </a:r>
            <a:r>
              <a:rPr lang="en-US" sz="1417" b="1" dirty="0">
                <a:solidFill>
                  <a:srgbClr val="746558"/>
                </a:solidFill>
                <a:latin typeface="Gelasio" pitchFamily="34" charset="0"/>
                <a:ea typeface="Gelasio" pitchFamily="34" charset="-122"/>
                <a:cs typeface="Gelasio" pitchFamily="34" charset="-120"/>
              </a:rPr>
              <a:t>student levels</a:t>
            </a:r>
            <a:r>
              <a:rPr lang="en-US" sz="1417" dirty="0">
                <a:solidFill>
                  <a:srgbClr val="746558"/>
                </a:solidFill>
                <a:latin typeface="Gelasio" pitchFamily="34" charset="0"/>
                <a:ea typeface="Gelasio" pitchFamily="34" charset="-122"/>
                <a:cs typeface="Gelasio" pitchFamily="34" charset="-120"/>
              </a:rPr>
              <a:t> and recommend suitable courses.</a:t>
            </a:r>
            <a:endParaRPr lang="en-US" sz="1417" dirty="0"/>
          </a:p>
        </p:txBody>
      </p:sp>
      <p:sp>
        <p:nvSpPr>
          <p:cNvPr id="17" name="Text 15"/>
          <p:cNvSpPr/>
          <p:nvPr/>
        </p:nvSpPr>
        <p:spPr>
          <a:xfrm>
            <a:off x="7111107" y="4416425"/>
            <a:ext cx="4434880" cy="295275"/>
          </a:xfrm>
          <a:prstGeom prst="rect">
            <a:avLst/>
          </a:prstGeom>
          <a:noFill/>
          <a:ln/>
        </p:spPr>
        <p:txBody>
          <a:bodyPr wrap="non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Recommendation Transparency.</a:t>
            </a:r>
          </a:p>
          <a:p>
            <a:pPr marL="285739" indent="-285739">
              <a:lnSpc>
                <a:spcPts val="2292"/>
              </a:lnSpc>
              <a:buSzPct val="100000"/>
              <a:buChar char="•"/>
            </a:pPr>
            <a:r>
              <a:rPr lang="en-US" sz="1417" dirty="0">
                <a:solidFill>
                  <a:srgbClr val="746558"/>
                </a:solidFill>
                <a:latin typeface="Gelasio" pitchFamily="34" charset="0"/>
                <a:cs typeface="Gelasio" pitchFamily="34" charset="-120"/>
              </a:rPr>
              <a:t>Develop the system to recommend based on the age.</a:t>
            </a:r>
            <a:endParaRPr lang="en-US" sz="1417" dirty="0"/>
          </a:p>
        </p:txBody>
      </p:sp>
      <p:sp>
        <p:nvSpPr>
          <p:cNvPr id="18" name="Shape 16"/>
          <p:cNvSpPr/>
          <p:nvPr/>
        </p:nvSpPr>
        <p:spPr>
          <a:xfrm>
            <a:off x="5267772" y="4560392"/>
            <a:ext cx="646013" cy="25400"/>
          </a:xfrm>
          <a:prstGeom prst="roundRect">
            <a:avLst>
              <a:gd name="adj" fmla="val 109004"/>
            </a:avLst>
          </a:prstGeom>
          <a:solidFill>
            <a:srgbClr val="D4CEC3"/>
          </a:solidFill>
          <a:ln/>
        </p:spPr>
        <p:txBody>
          <a:bodyPr/>
          <a:lstStyle/>
          <a:p>
            <a:endParaRPr lang="en-LK" sz="1500"/>
          </a:p>
        </p:txBody>
      </p:sp>
      <p:sp>
        <p:nvSpPr>
          <p:cNvPr id="19" name="Shape 17"/>
          <p:cNvSpPr/>
          <p:nvPr/>
        </p:nvSpPr>
        <p:spPr>
          <a:xfrm>
            <a:off x="5888385" y="4365526"/>
            <a:ext cx="415231" cy="415231"/>
          </a:xfrm>
          <a:prstGeom prst="roundRect">
            <a:avLst>
              <a:gd name="adj" fmla="val 6668"/>
            </a:avLst>
          </a:prstGeom>
          <a:solidFill>
            <a:srgbClr val="EEE8DD"/>
          </a:solidFill>
          <a:ln/>
        </p:spPr>
        <p:txBody>
          <a:bodyPr/>
          <a:lstStyle/>
          <a:p>
            <a:endParaRPr lang="en-LK" sz="1500"/>
          </a:p>
        </p:txBody>
      </p:sp>
      <p:sp>
        <p:nvSpPr>
          <p:cNvPr id="20" name="Text 18"/>
          <p:cNvSpPr/>
          <p:nvPr/>
        </p:nvSpPr>
        <p:spPr>
          <a:xfrm>
            <a:off x="6012508" y="4434681"/>
            <a:ext cx="166886" cy="276820"/>
          </a:xfrm>
          <a:prstGeom prst="rect">
            <a:avLst/>
          </a:prstGeom>
          <a:noFill/>
          <a:ln/>
        </p:spPr>
        <p:txBody>
          <a:bodyPr wrap="none" lIns="0" tIns="0" rIns="0" bIns="0" rtlCol="0" anchor="t"/>
          <a:lstStyle/>
          <a:p>
            <a:pPr algn="ctr">
              <a:lnSpc>
                <a:spcPts val="2167"/>
              </a:lnSpc>
            </a:pPr>
            <a:r>
              <a:rPr lang="en-US" sz="2167" dirty="0">
                <a:solidFill>
                  <a:srgbClr val="746558"/>
                </a:solidFill>
                <a:latin typeface="Gelasio Semi Bold" pitchFamily="34" charset="0"/>
                <a:ea typeface="Gelasio Semi Bold" pitchFamily="34" charset="-122"/>
                <a:cs typeface="Gelasio Semi Bold" pitchFamily="34" charset="-120"/>
              </a:rPr>
              <a:t>3</a:t>
            </a:r>
            <a:endParaRPr lang="en-US" sz="2167" dirty="0"/>
          </a:p>
        </p:txBody>
      </p:sp>
      <p:sp>
        <p:nvSpPr>
          <p:cNvPr id="21" name="Text 19"/>
          <p:cNvSpPr/>
          <p:nvPr/>
        </p:nvSpPr>
        <p:spPr>
          <a:xfrm>
            <a:off x="1472406" y="4342507"/>
            <a:ext cx="3608487" cy="288330"/>
          </a:xfrm>
          <a:prstGeom prst="rect">
            <a:avLst/>
          </a:prstGeom>
          <a:noFill/>
          <a:ln/>
        </p:spPr>
        <p:txBody>
          <a:bodyPr wrap="none" lIns="0" tIns="0" rIns="0" bIns="0" rtlCol="0" anchor="t"/>
          <a:lstStyle/>
          <a:p>
            <a:pPr algn="r">
              <a:lnSpc>
                <a:spcPts val="2250"/>
              </a:lnSpc>
            </a:pPr>
            <a:r>
              <a:rPr lang="en-US" sz="1792" dirty="0">
                <a:solidFill>
                  <a:srgbClr val="746558"/>
                </a:solidFill>
                <a:latin typeface="Gelasio Semi Bold" pitchFamily="34" charset="0"/>
                <a:ea typeface="Gelasio Semi Bold" pitchFamily="34" charset="-122"/>
                <a:cs typeface="Gelasio Semi Bold" pitchFamily="34" charset="-120"/>
              </a:rPr>
              <a:t>Performance Prediction System</a:t>
            </a:r>
            <a:endParaRPr lang="en-US" sz="1792" dirty="0"/>
          </a:p>
        </p:txBody>
      </p:sp>
      <p:sp>
        <p:nvSpPr>
          <p:cNvPr id="22" name="Text 20"/>
          <p:cNvSpPr/>
          <p:nvPr/>
        </p:nvSpPr>
        <p:spPr>
          <a:xfrm>
            <a:off x="646013" y="4741565"/>
            <a:ext cx="4434880" cy="590550"/>
          </a:xfrm>
          <a:prstGeom prst="rect">
            <a:avLst/>
          </a:prstGeom>
          <a:noFill/>
          <a:ln/>
        </p:spPr>
        <p:txBody>
          <a:bodyPr wrap="squar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Generate </a:t>
            </a:r>
            <a:r>
              <a:rPr lang="en-US" sz="1417" b="1" dirty="0">
                <a:solidFill>
                  <a:srgbClr val="746558"/>
                </a:solidFill>
                <a:latin typeface="Gelasio" pitchFamily="34" charset="0"/>
                <a:ea typeface="Gelasio" pitchFamily="34" charset="-122"/>
                <a:cs typeface="Gelasio" pitchFamily="34" charset="-120"/>
              </a:rPr>
              <a:t>games</a:t>
            </a:r>
            <a:r>
              <a:rPr lang="en-US" sz="1417" dirty="0">
                <a:solidFill>
                  <a:srgbClr val="746558"/>
                </a:solidFill>
                <a:latin typeface="Gelasio" pitchFamily="34" charset="0"/>
                <a:ea typeface="Gelasio" pitchFamily="34" charset="-122"/>
                <a:cs typeface="Gelasio" pitchFamily="34" charset="-120"/>
              </a:rPr>
              <a:t> to calculate </a:t>
            </a:r>
            <a:r>
              <a:rPr lang="en-US" sz="1417" b="1" dirty="0">
                <a:solidFill>
                  <a:srgbClr val="746558"/>
                </a:solidFill>
                <a:latin typeface="Gelasio" pitchFamily="34" charset="0"/>
                <a:ea typeface="Gelasio" pitchFamily="34" charset="-122"/>
                <a:cs typeface="Gelasio" pitchFamily="34" charset="-120"/>
              </a:rPr>
              <a:t>improvement scores</a:t>
            </a:r>
            <a:r>
              <a:rPr lang="en-US" sz="1417" dirty="0">
                <a:solidFill>
                  <a:srgbClr val="746558"/>
                </a:solidFill>
                <a:latin typeface="Gelasio" pitchFamily="34" charset="0"/>
                <a:ea typeface="Gelasio" pitchFamily="34" charset="-122"/>
                <a:cs typeface="Gelasio" pitchFamily="34" charset="-120"/>
              </a:rPr>
              <a:t> and predict future performance.</a:t>
            </a:r>
            <a:endParaRPr lang="en-US" sz="1417" dirty="0"/>
          </a:p>
        </p:txBody>
      </p:sp>
      <p:sp>
        <p:nvSpPr>
          <p:cNvPr id="23" name="Text 21"/>
          <p:cNvSpPr/>
          <p:nvPr/>
        </p:nvSpPr>
        <p:spPr>
          <a:xfrm>
            <a:off x="646013" y="5396707"/>
            <a:ext cx="4434880" cy="295275"/>
          </a:xfrm>
          <a:prstGeom prst="rect">
            <a:avLst/>
          </a:prstGeom>
          <a:noFill/>
          <a:ln/>
        </p:spPr>
        <p:txBody>
          <a:bodyPr wrap="non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Advanced Time-Series Forecasting.</a:t>
            </a:r>
            <a:endParaRPr lang="en-US" sz="1417"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568550"/>
            <a:ext cx="7784703"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System &amp; Software Requirements</a:t>
            </a:r>
            <a:endParaRPr lang="en-US" sz="3708" dirty="0"/>
          </a:p>
        </p:txBody>
      </p:sp>
      <p:sp>
        <p:nvSpPr>
          <p:cNvPr id="3" name="Shape 1"/>
          <p:cNvSpPr/>
          <p:nvPr/>
        </p:nvSpPr>
        <p:spPr>
          <a:xfrm>
            <a:off x="661492" y="2442667"/>
            <a:ext cx="3496965" cy="2846784"/>
          </a:xfrm>
          <a:prstGeom prst="roundRect">
            <a:avLst>
              <a:gd name="adj" fmla="val 996"/>
            </a:avLst>
          </a:prstGeom>
          <a:solidFill>
            <a:schemeClr val="accent2">
              <a:lumMod val="40000"/>
              <a:lumOff val="60000"/>
            </a:schemeClr>
          </a:solidFill>
          <a:ln/>
        </p:spPr>
        <p:txBody>
          <a:bodyPr/>
          <a:lstStyle/>
          <a:p>
            <a:endParaRPr lang="en-LK" sz="1500"/>
          </a:p>
        </p:txBody>
      </p:sp>
      <p:sp>
        <p:nvSpPr>
          <p:cNvPr id="4" name="Text 2"/>
          <p:cNvSpPr/>
          <p:nvPr/>
        </p:nvSpPr>
        <p:spPr>
          <a:xfrm>
            <a:off x="850504" y="2631678"/>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Hardware</a:t>
            </a:r>
            <a:endParaRPr lang="en-US" sz="1833" dirty="0"/>
          </a:p>
        </p:txBody>
      </p:sp>
      <p:sp>
        <p:nvSpPr>
          <p:cNvPr id="5" name="Text 3"/>
          <p:cNvSpPr/>
          <p:nvPr/>
        </p:nvSpPr>
        <p:spPr>
          <a:xfrm>
            <a:off x="850503" y="3040361"/>
            <a:ext cx="311894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Minimum 4GB RAM</a:t>
            </a:r>
            <a:endParaRPr lang="en-US" sz="1458" dirty="0"/>
          </a:p>
        </p:txBody>
      </p:sp>
      <p:sp>
        <p:nvSpPr>
          <p:cNvPr id="6" name="Text 4"/>
          <p:cNvSpPr/>
          <p:nvPr/>
        </p:nvSpPr>
        <p:spPr>
          <a:xfrm>
            <a:off x="850503" y="3408859"/>
            <a:ext cx="3118942" cy="604838"/>
          </a:xfrm>
          <a:prstGeom prst="rect">
            <a:avLst/>
          </a:prstGeom>
          <a:noFill/>
          <a:ln/>
        </p:spPr>
        <p:txBody>
          <a:bodyPr wrap="squar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CPU:</a:t>
            </a:r>
            <a:r>
              <a:rPr lang="en-US" sz="1458" dirty="0">
                <a:solidFill>
                  <a:srgbClr val="746558"/>
                </a:solidFill>
                <a:latin typeface="Gelasio" pitchFamily="34" charset="0"/>
                <a:ea typeface="Gelasio" pitchFamily="34" charset="-122"/>
                <a:cs typeface="Gelasio" pitchFamily="34" charset="-120"/>
              </a:rPr>
              <a:t> Intel i5 or higher for moderate load</a:t>
            </a:r>
            <a:endParaRPr lang="en-US" sz="1458" dirty="0"/>
          </a:p>
        </p:txBody>
      </p:sp>
      <p:sp>
        <p:nvSpPr>
          <p:cNvPr id="7" name="Text 5"/>
          <p:cNvSpPr/>
          <p:nvPr/>
        </p:nvSpPr>
        <p:spPr>
          <a:xfrm>
            <a:off x="850503" y="4079776"/>
            <a:ext cx="3118942" cy="604838"/>
          </a:xfrm>
          <a:prstGeom prst="rect">
            <a:avLst/>
          </a:prstGeom>
          <a:noFill/>
          <a:ln/>
        </p:spPr>
        <p:txBody>
          <a:bodyPr wrap="squar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Storage:</a:t>
            </a:r>
            <a:r>
              <a:rPr lang="en-US" sz="1458" dirty="0">
                <a:solidFill>
                  <a:srgbClr val="746558"/>
                </a:solidFill>
                <a:latin typeface="Gelasio" pitchFamily="34" charset="0"/>
                <a:ea typeface="Gelasio" pitchFamily="34" charset="-122"/>
                <a:cs typeface="Gelasio" pitchFamily="34" charset="-120"/>
              </a:rPr>
              <a:t> 10GB free space for development and model storage</a:t>
            </a:r>
            <a:endParaRPr lang="en-US" sz="1458" dirty="0"/>
          </a:p>
        </p:txBody>
      </p:sp>
      <p:sp>
        <p:nvSpPr>
          <p:cNvPr id="8" name="Shape 6"/>
          <p:cNvSpPr/>
          <p:nvPr/>
        </p:nvSpPr>
        <p:spPr>
          <a:xfrm>
            <a:off x="4347468" y="2442667"/>
            <a:ext cx="3496965" cy="2846784"/>
          </a:xfrm>
          <a:prstGeom prst="roundRect">
            <a:avLst>
              <a:gd name="adj" fmla="val 996"/>
            </a:avLst>
          </a:prstGeom>
          <a:solidFill>
            <a:schemeClr val="accent2">
              <a:lumMod val="40000"/>
              <a:lumOff val="60000"/>
            </a:schemeClr>
          </a:solidFill>
          <a:ln/>
        </p:spPr>
        <p:txBody>
          <a:bodyPr/>
          <a:lstStyle/>
          <a:p>
            <a:endParaRPr lang="en-LK" sz="1500"/>
          </a:p>
        </p:txBody>
      </p:sp>
      <p:sp>
        <p:nvSpPr>
          <p:cNvPr id="9" name="Text 7"/>
          <p:cNvSpPr/>
          <p:nvPr/>
        </p:nvSpPr>
        <p:spPr>
          <a:xfrm>
            <a:off x="4536480" y="2631678"/>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Software</a:t>
            </a:r>
            <a:endParaRPr lang="en-US" sz="1833" dirty="0"/>
          </a:p>
        </p:txBody>
      </p:sp>
      <p:sp>
        <p:nvSpPr>
          <p:cNvPr id="10" name="Text 8"/>
          <p:cNvSpPr/>
          <p:nvPr/>
        </p:nvSpPr>
        <p:spPr>
          <a:xfrm>
            <a:off x="4536480" y="3040361"/>
            <a:ext cx="3118942" cy="302419"/>
          </a:xfrm>
          <a:prstGeom prst="rect">
            <a:avLst/>
          </a:prstGeom>
          <a:noFill/>
          <a:ln/>
        </p:spPr>
        <p:txBody>
          <a:bodyPr wrap="non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Python 3.x</a:t>
            </a:r>
            <a:endParaRPr lang="en-US" sz="1458" dirty="0"/>
          </a:p>
        </p:txBody>
      </p:sp>
      <p:sp>
        <p:nvSpPr>
          <p:cNvPr id="11" name="Text 9"/>
          <p:cNvSpPr/>
          <p:nvPr/>
        </p:nvSpPr>
        <p:spPr>
          <a:xfrm>
            <a:off x="4536480" y="3408858"/>
            <a:ext cx="3118942" cy="907257"/>
          </a:xfrm>
          <a:prstGeom prst="rect">
            <a:avLst/>
          </a:prstGeom>
          <a:noFill/>
          <a:ln/>
        </p:spPr>
        <p:txBody>
          <a:bodyPr wrap="squar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Libraries:</a:t>
            </a:r>
            <a:r>
              <a:rPr lang="en-US" sz="1458" dirty="0">
                <a:solidFill>
                  <a:srgbClr val="746558"/>
                </a:solidFill>
                <a:latin typeface="Gelasio" pitchFamily="34" charset="0"/>
                <a:ea typeface="Gelasio" pitchFamily="34" charset="-122"/>
                <a:cs typeface="Gelasio" pitchFamily="34" charset="-120"/>
              </a:rPr>
              <a:t> scikit-learn, pmdarima, FastAPI, joblib, pandas, numpy</a:t>
            </a:r>
            <a:endParaRPr lang="en-US" sz="1458" dirty="0"/>
          </a:p>
        </p:txBody>
      </p:sp>
      <p:sp>
        <p:nvSpPr>
          <p:cNvPr id="12" name="Text 10"/>
          <p:cNvSpPr/>
          <p:nvPr/>
        </p:nvSpPr>
        <p:spPr>
          <a:xfrm>
            <a:off x="4536480" y="4382195"/>
            <a:ext cx="3118942" cy="302419"/>
          </a:xfrm>
          <a:prstGeom prst="rect">
            <a:avLst/>
          </a:prstGeom>
          <a:noFill/>
          <a:ln/>
        </p:spPr>
        <p:txBody>
          <a:bodyPr wrap="non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IDE:</a:t>
            </a:r>
            <a:r>
              <a:rPr lang="en-US" sz="1458" dirty="0">
                <a:solidFill>
                  <a:srgbClr val="746558"/>
                </a:solidFill>
                <a:latin typeface="Gelasio" pitchFamily="34" charset="0"/>
                <a:ea typeface="Gelasio" pitchFamily="34" charset="-122"/>
                <a:cs typeface="Gelasio" pitchFamily="34" charset="-120"/>
              </a:rPr>
              <a:t> VS Code, Jupyter Notebook</a:t>
            </a:r>
            <a:endParaRPr lang="en-US" sz="1458" dirty="0"/>
          </a:p>
        </p:txBody>
      </p:sp>
      <p:sp>
        <p:nvSpPr>
          <p:cNvPr id="13" name="Text 11"/>
          <p:cNvSpPr/>
          <p:nvPr/>
        </p:nvSpPr>
        <p:spPr>
          <a:xfrm>
            <a:off x="4536480" y="4798021"/>
            <a:ext cx="3118942" cy="302419"/>
          </a:xfrm>
          <a:prstGeom prst="rect">
            <a:avLst/>
          </a:prstGeom>
          <a:noFill/>
          <a:ln/>
        </p:spPr>
        <p:txBody>
          <a:bodyPr wrap="none" lIns="0" tIns="0" rIns="0" bIns="0" rtlCol="0" anchor="t"/>
          <a:lstStyle/>
          <a:p>
            <a:pPr>
              <a:lnSpc>
                <a:spcPts val="2375"/>
              </a:lnSpc>
            </a:pPr>
            <a:endParaRPr lang="en-US" sz="1458" dirty="0"/>
          </a:p>
        </p:txBody>
      </p:sp>
      <p:sp>
        <p:nvSpPr>
          <p:cNvPr id="14" name="Shape 12"/>
          <p:cNvSpPr/>
          <p:nvPr/>
        </p:nvSpPr>
        <p:spPr>
          <a:xfrm>
            <a:off x="8033444" y="2442667"/>
            <a:ext cx="3496965" cy="2846784"/>
          </a:xfrm>
          <a:prstGeom prst="roundRect">
            <a:avLst>
              <a:gd name="adj" fmla="val 996"/>
            </a:avLst>
          </a:prstGeom>
          <a:solidFill>
            <a:schemeClr val="accent2">
              <a:lumMod val="40000"/>
              <a:lumOff val="60000"/>
            </a:schemeClr>
          </a:solidFill>
          <a:ln/>
        </p:spPr>
        <p:txBody>
          <a:bodyPr/>
          <a:lstStyle/>
          <a:p>
            <a:endParaRPr lang="en-LK" sz="1500"/>
          </a:p>
        </p:txBody>
      </p:sp>
      <p:sp>
        <p:nvSpPr>
          <p:cNvPr id="15" name="Text 13"/>
          <p:cNvSpPr/>
          <p:nvPr/>
        </p:nvSpPr>
        <p:spPr>
          <a:xfrm>
            <a:off x="8222457" y="2631678"/>
            <a:ext cx="2418557"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Cloud Infrastructure</a:t>
            </a:r>
            <a:endParaRPr lang="en-US" sz="1833" dirty="0"/>
          </a:p>
        </p:txBody>
      </p:sp>
      <p:sp>
        <p:nvSpPr>
          <p:cNvPr id="16" name="Text 14"/>
          <p:cNvSpPr/>
          <p:nvPr/>
        </p:nvSpPr>
        <p:spPr>
          <a:xfrm>
            <a:off x="8222457" y="3040360"/>
            <a:ext cx="3118942" cy="604838"/>
          </a:xfrm>
          <a:prstGeom prst="rect">
            <a:avLst/>
          </a:prstGeom>
          <a:noFill/>
          <a:ln/>
        </p:spPr>
        <p:txBody>
          <a:bodyPr wrap="squar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For real-time data:</a:t>
            </a:r>
            <a:r>
              <a:rPr lang="en-US" sz="1458" dirty="0">
                <a:solidFill>
                  <a:srgbClr val="746558"/>
                </a:solidFill>
                <a:latin typeface="Gelasio" pitchFamily="34" charset="0"/>
                <a:ea typeface="Gelasio" pitchFamily="34" charset="-122"/>
                <a:cs typeface="Gelasio" pitchFamily="34" charset="-120"/>
              </a:rPr>
              <a:t> Firebase setup for data storage</a:t>
            </a:r>
            <a:endParaRPr lang="en-US" sz="1458"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1536135" y="415585"/>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References</a:t>
            </a:r>
            <a:endParaRPr lang="en-US" sz="3708" dirty="0"/>
          </a:p>
        </p:txBody>
      </p:sp>
      <p:sp>
        <p:nvSpPr>
          <p:cNvPr id="4" name="Text 1"/>
          <p:cNvSpPr/>
          <p:nvPr/>
        </p:nvSpPr>
        <p:spPr>
          <a:xfrm>
            <a:off x="661492" y="3714850"/>
            <a:ext cx="6297018" cy="302419"/>
          </a:xfrm>
          <a:prstGeom prst="rect">
            <a:avLst/>
          </a:prstGeom>
          <a:noFill/>
          <a:ln/>
        </p:spPr>
        <p:txBody>
          <a:bodyPr wrap="none" lIns="0" tIns="0" rIns="0" bIns="0" rtlCol="0" anchor="t"/>
          <a:lstStyle/>
          <a:p>
            <a:pPr>
              <a:lnSpc>
                <a:spcPts val="2375"/>
              </a:lnSpc>
            </a:pPr>
            <a:endParaRPr lang="en-US" sz="1458" dirty="0"/>
          </a:p>
        </p:txBody>
      </p:sp>
      <p:sp>
        <p:nvSpPr>
          <p:cNvPr id="6" name="Text 0"/>
          <p:cNvSpPr/>
          <p:nvPr/>
        </p:nvSpPr>
        <p:spPr>
          <a:xfrm>
            <a:off x="987274" y="2065217"/>
            <a:ext cx="4725492" cy="590649"/>
          </a:xfrm>
          <a:prstGeom prst="rect">
            <a:avLst/>
          </a:prstGeom>
          <a:noFill/>
          <a:ln/>
        </p:spPr>
        <p:txBody>
          <a:bodyPr wrap="none" lIns="0" tIns="0" rIns="0" bIns="0" rtlCol="0" anchor="t"/>
          <a:lstStyle/>
          <a:p>
            <a:pPr>
              <a:lnSpc>
                <a:spcPts val="4625"/>
              </a:lnSpc>
            </a:pPr>
            <a:endParaRPr lang="en-US" sz="3708" dirty="0"/>
          </a:p>
        </p:txBody>
      </p:sp>
      <p:sp>
        <p:nvSpPr>
          <p:cNvPr id="9" name="Flowchart: Alternate Process 8"/>
          <p:cNvSpPr/>
          <p:nvPr/>
        </p:nvSpPr>
        <p:spPr>
          <a:xfrm>
            <a:off x="934975" y="1630844"/>
            <a:ext cx="4830090" cy="4955487"/>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9" indent="-285739" algn="ctr">
              <a:buFont typeface="+mj-lt"/>
              <a:buAutoNum type="arabicPeriod"/>
            </a:pPr>
            <a:r>
              <a:rPr lang="en-US" sz="1500" dirty="0" err="1">
                <a:solidFill>
                  <a:schemeClr val="tx1"/>
                </a:solidFill>
              </a:rPr>
              <a:t>Koren</a:t>
            </a:r>
            <a:r>
              <a:rPr lang="en-US" sz="1500" dirty="0">
                <a:solidFill>
                  <a:schemeClr val="tx1"/>
                </a:solidFill>
              </a:rPr>
              <a:t> </a:t>
            </a:r>
            <a:r>
              <a:rPr lang="en-US" sz="1500" dirty="0" err="1">
                <a:solidFill>
                  <a:schemeClr val="tx1"/>
                </a:solidFill>
              </a:rPr>
              <a:t>Koren</a:t>
            </a:r>
            <a:r>
              <a:rPr lang="en-US" sz="1500" dirty="0">
                <a:solidFill>
                  <a:schemeClr val="tx1"/>
                </a:solidFill>
              </a:rPr>
              <a:t>, Y., Bell, R., &amp; </a:t>
            </a:r>
            <a:r>
              <a:rPr lang="en-US" sz="1500" dirty="0" err="1">
                <a:solidFill>
                  <a:schemeClr val="tx1"/>
                </a:solidFill>
              </a:rPr>
              <a:t>Volinsky</a:t>
            </a:r>
            <a:r>
              <a:rPr lang="en-US" sz="1500" dirty="0">
                <a:solidFill>
                  <a:schemeClr val="tx1"/>
                </a:solidFill>
              </a:rPr>
              <a:t>, C. (2009). Matrix Factorization Techniques for Recommender Systems. </a:t>
            </a:r>
            <a:r>
              <a:rPr lang="en-US" sz="1500" i="1" dirty="0">
                <a:solidFill>
                  <a:schemeClr val="tx1"/>
                </a:solidFill>
              </a:rPr>
              <a:t>IEEE Computer Society</a:t>
            </a:r>
            <a:r>
              <a:rPr lang="en-US" sz="1500" dirty="0">
                <a:solidFill>
                  <a:schemeClr val="tx1"/>
                </a:solidFill>
              </a:rPr>
              <a:t>. DOI: 10.1109/ICDM.2009.124 </a:t>
            </a:r>
            <a:br>
              <a:rPr lang="en-US" sz="1500" dirty="0">
                <a:solidFill>
                  <a:schemeClr val="tx1"/>
                </a:solidFill>
              </a:rPr>
            </a:br>
            <a:endParaRPr lang="en-US" sz="1500" dirty="0">
              <a:solidFill>
                <a:schemeClr val="tx1"/>
              </a:solidFill>
            </a:endParaRPr>
          </a:p>
          <a:p>
            <a:pPr marL="285739" indent="-285739" algn="ctr">
              <a:buFont typeface="+mj-lt"/>
              <a:buAutoNum type="arabicPeriod"/>
            </a:pPr>
            <a:r>
              <a:rPr lang="en-US" sz="1500" dirty="0" err="1">
                <a:solidFill>
                  <a:schemeClr val="tx1"/>
                </a:solidFill>
              </a:rPr>
              <a:t>Karatzoglou</a:t>
            </a:r>
            <a:r>
              <a:rPr lang="en-US" sz="1500" dirty="0">
                <a:solidFill>
                  <a:schemeClr val="tx1"/>
                </a:solidFill>
              </a:rPr>
              <a:t>, A., et al. (2019). A Survey on Deep Learning for Recommender Systems. </a:t>
            </a:r>
            <a:r>
              <a:rPr lang="en-US" sz="1500" i="1" dirty="0">
                <a:solidFill>
                  <a:schemeClr val="tx1"/>
                </a:solidFill>
              </a:rPr>
              <a:t>ACM Computing Surveys</a:t>
            </a:r>
            <a:r>
              <a:rPr lang="en-US" sz="1500" dirty="0">
                <a:solidFill>
                  <a:schemeClr val="tx1"/>
                </a:solidFill>
              </a:rPr>
              <a:t>. DOI: 10.1145/3293663</a:t>
            </a:r>
            <a:br>
              <a:rPr lang="en-US" sz="1500" dirty="0">
                <a:solidFill>
                  <a:schemeClr val="tx1"/>
                </a:solidFill>
              </a:rPr>
            </a:br>
            <a:endParaRPr lang="en-US" sz="1500" dirty="0">
              <a:solidFill>
                <a:schemeClr val="tx1"/>
              </a:solidFill>
            </a:endParaRPr>
          </a:p>
          <a:p>
            <a:pPr marL="285739" indent="-285739" algn="ctr">
              <a:buFont typeface="+mj-lt"/>
              <a:buAutoNum type="arabicPeriod"/>
            </a:pPr>
            <a:r>
              <a:rPr lang="en-US" sz="1500" dirty="0">
                <a:solidFill>
                  <a:schemeClr val="tx1"/>
                </a:solidFill>
              </a:rPr>
              <a:t>Siegel, E. (2013). </a:t>
            </a:r>
            <a:r>
              <a:rPr lang="en-US" sz="1500" i="1" dirty="0">
                <a:solidFill>
                  <a:schemeClr val="tx1"/>
                </a:solidFill>
              </a:rPr>
              <a:t>Predictive Analytics: The Power to Predict Who Will Click, Buy, Lie, or Die</a:t>
            </a:r>
            <a:r>
              <a:rPr lang="en-US" sz="1500" dirty="0">
                <a:solidFill>
                  <a:schemeClr val="tx1"/>
                </a:solidFill>
              </a:rPr>
              <a:t>. Wiley.</a:t>
            </a:r>
            <a:br>
              <a:rPr lang="en-US" sz="1500" dirty="0">
                <a:solidFill>
                  <a:schemeClr val="tx1"/>
                </a:solidFill>
              </a:rPr>
            </a:br>
            <a:endParaRPr lang="en-US" sz="1500" dirty="0">
              <a:solidFill>
                <a:schemeClr val="tx1"/>
              </a:solidFill>
            </a:endParaRPr>
          </a:p>
          <a:p>
            <a:pPr marL="285739" indent="-285739" algn="ctr">
              <a:buFont typeface="+mj-lt"/>
              <a:buAutoNum type="arabicPeriod"/>
            </a:pPr>
            <a:r>
              <a:rPr lang="en-US" sz="1500" dirty="0" err="1">
                <a:solidFill>
                  <a:schemeClr val="tx1"/>
                </a:solidFill>
              </a:rPr>
              <a:t>LeCun</a:t>
            </a:r>
            <a:r>
              <a:rPr lang="en-US" sz="1500" dirty="0">
                <a:solidFill>
                  <a:schemeClr val="tx1"/>
                </a:solidFill>
              </a:rPr>
              <a:t>, Y., </a:t>
            </a:r>
            <a:r>
              <a:rPr lang="en-US" sz="1500" dirty="0" err="1">
                <a:solidFill>
                  <a:schemeClr val="tx1"/>
                </a:solidFill>
              </a:rPr>
              <a:t>Bengio</a:t>
            </a:r>
            <a:r>
              <a:rPr lang="en-US" sz="1500" dirty="0">
                <a:solidFill>
                  <a:schemeClr val="tx1"/>
                </a:solidFill>
              </a:rPr>
              <a:t>, Y., &amp; Hinton, G. (2015). Deep Learning. </a:t>
            </a:r>
            <a:r>
              <a:rPr lang="en-US" sz="1500" i="1" dirty="0">
                <a:solidFill>
                  <a:schemeClr val="tx1"/>
                </a:solidFill>
              </a:rPr>
              <a:t>Nature</a:t>
            </a:r>
            <a:r>
              <a:rPr lang="en-US" sz="1500" dirty="0">
                <a:solidFill>
                  <a:schemeClr val="tx1"/>
                </a:solidFill>
              </a:rPr>
              <a:t>, 521(7553), 436-444. DOI: 10.1038/nature14539</a:t>
            </a:r>
          </a:p>
          <a:p>
            <a:pPr marL="285739" indent="-285739" algn="ctr">
              <a:buFont typeface="+mj-lt"/>
              <a:buAutoNum type="arabicPeriod"/>
            </a:pP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8402DE-8AAF-1D2D-33F8-11336F87A8AB}"/>
              </a:ext>
            </a:extLst>
          </p:cNvPr>
          <p:cNvGrpSpPr/>
          <p:nvPr/>
        </p:nvGrpSpPr>
        <p:grpSpPr>
          <a:xfrm>
            <a:off x="-6096000" y="0"/>
            <a:ext cx="6096000" cy="7008125"/>
            <a:chOff x="-95534" y="-75063"/>
            <a:chExt cx="6096000" cy="7008125"/>
          </a:xfrm>
        </p:grpSpPr>
        <p:sp>
          <p:nvSpPr>
            <p:cNvPr id="4" name="Rectangle 3">
              <a:extLst>
                <a:ext uri="{FF2B5EF4-FFF2-40B4-BE49-F238E27FC236}">
                  <a16:creationId xmlns:a16="http://schemas.microsoft.com/office/drawing/2014/main" id="{075B1F13-FC67-AAF6-DEA7-1AE120BAD5BD}"/>
                </a:ext>
              </a:extLst>
            </p:cNvPr>
            <p:cNvSpPr/>
            <p:nvPr/>
          </p:nvSpPr>
          <p:spPr>
            <a:xfrm>
              <a:off x="-95534" y="-75063"/>
              <a:ext cx="6096000" cy="7008125"/>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sp>
          <p:nvSpPr>
            <p:cNvPr id="2" name="TextBox 1">
              <a:extLst>
                <a:ext uri="{FF2B5EF4-FFF2-40B4-BE49-F238E27FC236}">
                  <a16:creationId xmlns:a16="http://schemas.microsoft.com/office/drawing/2014/main" id="{7F13FCD3-E41B-B7BF-D77B-E67D423AFEB7}"/>
                </a:ext>
              </a:extLst>
            </p:cNvPr>
            <p:cNvSpPr txBox="1"/>
            <p:nvPr/>
          </p:nvSpPr>
          <p:spPr>
            <a:xfrm>
              <a:off x="1377560" y="85237"/>
              <a:ext cx="2908168" cy="584775"/>
            </a:xfrm>
            <a:prstGeom prst="rect">
              <a:avLst/>
            </a:prstGeom>
            <a:noFill/>
          </p:spPr>
          <p:txBody>
            <a:bodyPr wrap="none" rtlCol="0">
              <a:spAutoFit/>
            </a:bodyPr>
            <a:lstStyle/>
            <a:p>
              <a:pPr algn="ctr"/>
              <a:r>
                <a:rPr lang="en-LK" sz="3200" b="1" dirty="0">
                  <a:latin typeface="Times New Roman" panose="02020603050405020304" pitchFamily="18" charset="0"/>
                  <a:cs typeface="Times New Roman" panose="02020603050405020304" pitchFamily="18" charset="0"/>
                </a:rPr>
                <a:t>Main Objective</a:t>
              </a:r>
            </a:p>
          </p:txBody>
        </p:sp>
        <p:sp>
          <p:nvSpPr>
            <p:cNvPr id="6" name="TextBox 5">
              <a:extLst>
                <a:ext uri="{FF2B5EF4-FFF2-40B4-BE49-F238E27FC236}">
                  <a16:creationId xmlns:a16="http://schemas.microsoft.com/office/drawing/2014/main" id="{678D95B5-26B9-941A-7426-08AB8EB74B1C}"/>
                </a:ext>
              </a:extLst>
            </p:cNvPr>
            <p:cNvSpPr txBox="1"/>
            <p:nvPr/>
          </p:nvSpPr>
          <p:spPr>
            <a:xfrm>
              <a:off x="161317" y="662171"/>
              <a:ext cx="5537354" cy="199670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To develop an interactive and robust system that identifies and treats speech disorders, specifically articulation errors and stuttering, in children aged between 4 to 12, by utilizing advanced technologies such as Augmented Reality (AR), Machine Learning (ML), and Natural Language Processing (NLP) to provide personalized, effective, and engaging speech therapy.</a:t>
              </a:r>
              <a:endParaRPr lang="en-LK" sz="1400"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E9DDDAA5-DF74-6252-44A2-668EC9F0EF5A}"/>
              </a:ext>
            </a:extLst>
          </p:cNvPr>
          <p:cNvGrpSpPr/>
          <p:nvPr/>
        </p:nvGrpSpPr>
        <p:grpSpPr>
          <a:xfrm>
            <a:off x="12192000" y="0"/>
            <a:ext cx="6350758" cy="9074104"/>
            <a:chOff x="6000466" y="-75064"/>
            <a:chExt cx="6350758" cy="9074104"/>
          </a:xfrm>
        </p:grpSpPr>
        <p:sp>
          <p:nvSpPr>
            <p:cNvPr id="5" name="Rectangle 4">
              <a:extLst>
                <a:ext uri="{FF2B5EF4-FFF2-40B4-BE49-F238E27FC236}">
                  <a16:creationId xmlns:a16="http://schemas.microsoft.com/office/drawing/2014/main" id="{1D53EF59-247F-6FC1-85AC-70522D1C3298}"/>
                </a:ext>
              </a:extLst>
            </p:cNvPr>
            <p:cNvSpPr/>
            <p:nvPr/>
          </p:nvSpPr>
          <p:spPr>
            <a:xfrm>
              <a:off x="6000466" y="-75064"/>
              <a:ext cx="6350758" cy="7008125"/>
            </a:xfrm>
            <a:prstGeom prst="rect">
              <a:avLst/>
            </a:prstGeom>
            <a:solidFill>
              <a:schemeClr val="tx2">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LK" dirty="0"/>
            </a:p>
          </p:txBody>
        </p:sp>
        <p:sp>
          <p:nvSpPr>
            <p:cNvPr id="3" name="TextBox 2">
              <a:extLst>
                <a:ext uri="{FF2B5EF4-FFF2-40B4-BE49-F238E27FC236}">
                  <a16:creationId xmlns:a16="http://schemas.microsoft.com/office/drawing/2014/main" id="{1C2BAEE3-C8C5-B9C4-ED08-0245A57187C5}"/>
                </a:ext>
              </a:extLst>
            </p:cNvPr>
            <p:cNvSpPr txBox="1"/>
            <p:nvPr/>
          </p:nvSpPr>
          <p:spPr>
            <a:xfrm>
              <a:off x="7802654" y="65543"/>
              <a:ext cx="2656496" cy="584775"/>
            </a:xfrm>
            <a:prstGeom prst="rect">
              <a:avLst/>
            </a:prstGeom>
            <a:noFill/>
          </p:spPr>
          <p:txBody>
            <a:bodyPr wrap="none" rtlCol="0">
              <a:spAutoFit/>
            </a:bodyPr>
            <a:lstStyle/>
            <a:p>
              <a:pPr algn="ctr"/>
              <a:r>
                <a:rPr lang="en-GB" sz="3200" b="1" dirty="0">
                  <a:latin typeface="Times New Roman" panose="02020603050405020304" pitchFamily="18" charset="0"/>
                  <a:cs typeface="Times New Roman" panose="02020603050405020304" pitchFamily="18" charset="0"/>
                </a:rPr>
                <a:t>Sub Objective</a:t>
              </a:r>
            </a:p>
          </p:txBody>
        </p:sp>
        <p:sp>
          <p:nvSpPr>
            <p:cNvPr id="7" name="TextBox 6">
              <a:extLst>
                <a:ext uri="{FF2B5EF4-FFF2-40B4-BE49-F238E27FC236}">
                  <a16:creationId xmlns:a16="http://schemas.microsoft.com/office/drawing/2014/main" id="{62DE28F5-4015-670D-FF1D-A47972A5D027}"/>
                </a:ext>
              </a:extLst>
            </p:cNvPr>
            <p:cNvSpPr txBox="1"/>
            <p:nvPr/>
          </p:nvSpPr>
          <p:spPr>
            <a:xfrm>
              <a:off x="6285931" y="683133"/>
              <a:ext cx="5889739" cy="8315907"/>
            </a:xfrm>
            <a:prstGeom prst="rect">
              <a:avLst/>
            </a:prstGeom>
            <a:noFill/>
          </p:spPr>
          <p:txBody>
            <a:bodyPr wrap="square" rtlCol="0">
              <a:spAutoFit/>
            </a:bodyPr>
            <a:lstStyle/>
            <a:p>
              <a:pPr marL="285750" indent="-285750">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Augmented Reality for ASL Learning</a:t>
              </a:r>
              <a:endParaRPr lang="en-GB" sz="1600" dirty="0">
                <a:latin typeface="Times New Roman" panose="02020603050405020304" pitchFamily="18" charset="0"/>
                <a:cs typeface="Times New Roman" panose="02020603050405020304" pitchFamily="18" charset="0"/>
              </a:endParaRPr>
            </a:p>
            <a:p>
              <a:pPr lvl="1"/>
              <a:r>
                <a:rPr lang="en-GB" sz="1600" dirty="0">
                  <a:latin typeface="Times New Roman" panose="02020603050405020304" pitchFamily="18" charset="0"/>
                  <a:cs typeface="Times New Roman" panose="02020603050405020304" pitchFamily="18" charset="0"/>
                </a:rPr>
                <a:t>Develop interactive AR modules that teach and practice American Sign Language (ASL) gestures with real-time feedback, enhancing the learning experience through dynamic simulations and immediate corrections.</a:t>
              </a:r>
            </a:p>
            <a:p>
              <a:pPr marL="285750" indent="-285750">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Real-Time Translation of Educational Content</a:t>
              </a:r>
              <a:endParaRPr lang="en-GB" sz="1600" dirty="0">
                <a:latin typeface="Times New Roman" panose="02020603050405020304" pitchFamily="18" charset="0"/>
                <a:cs typeface="Times New Roman" panose="02020603050405020304" pitchFamily="18" charset="0"/>
              </a:endParaRPr>
            </a:p>
            <a:p>
              <a:pPr lvl="1"/>
              <a:r>
                <a:rPr lang="en-GB" sz="1600" dirty="0">
                  <a:latin typeface="Times New Roman" panose="02020603050405020304" pitchFamily="18" charset="0"/>
                  <a:cs typeface="Times New Roman" panose="02020603050405020304" pitchFamily="18" charset="0"/>
                </a:rPr>
                <a:t>Implement a system that converts audio from educational videos into real-time captions and synchronized sign language, integrating speech recognition and translation for seamless learning experiences.</a:t>
              </a:r>
            </a:p>
            <a:p>
              <a:pPr marL="285750" indent="-285750">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AI Assistant for Interaction and Support</a:t>
              </a:r>
              <a:endParaRPr lang="en-GB" sz="1600" dirty="0">
                <a:latin typeface="Times New Roman" panose="02020603050405020304" pitchFamily="18" charset="0"/>
                <a:cs typeface="Times New Roman" panose="02020603050405020304" pitchFamily="18" charset="0"/>
              </a:endParaRPr>
            </a:p>
            <a:p>
              <a:pPr lvl="1"/>
              <a:r>
                <a:rPr lang="en-GB" sz="1600" dirty="0">
                  <a:latin typeface="Times New Roman" panose="02020603050405020304" pitchFamily="18" charset="0"/>
                  <a:cs typeface="Times New Roman" panose="02020603050405020304" pitchFamily="18" charset="0"/>
                </a:rPr>
                <a:t>Build an AI-driven assistant capable of interacting with children using both text and sign language, offering support for doubt clarification and providing personalized course recommendations based on performance.</a:t>
              </a:r>
            </a:p>
            <a:p>
              <a:pPr marL="285750" indent="-285750">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Gesture Recognition for ASL</a:t>
              </a:r>
              <a:endParaRPr lang="en-GB" sz="1600" dirty="0">
                <a:latin typeface="Times New Roman" panose="02020603050405020304" pitchFamily="18" charset="0"/>
                <a:cs typeface="Times New Roman" panose="02020603050405020304" pitchFamily="18" charset="0"/>
              </a:endParaRPr>
            </a:p>
            <a:p>
              <a:pPr lvl="1"/>
              <a:r>
                <a:rPr lang="en-GB" sz="1600" dirty="0">
                  <a:latin typeface="Times New Roman" panose="02020603050405020304" pitchFamily="18" charset="0"/>
                  <a:cs typeface="Times New Roman" panose="02020603050405020304" pitchFamily="18" charset="0"/>
                </a:rPr>
                <a:t>Develop machine learning models to recognize ASL gestures through computer vision techniques (such as CNNs) and provide real-time feedback to the users, helping them practice and correct their gestures.</a:t>
              </a:r>
            </a:p>
            <a:p>
              <a:pPr marL="285750" indent="-285750">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Performance Prediction and Personalized Recommendations</a:t>
              </a:r>
              <a:endParaRPr lang="en-GB" sz="1600" dirty="0">
                <a:latin typeface="Times New Roman" panose="02020603050405020304" pitchFamily="18" charset="0"/>
                <a:cs typeface="Times New Roman" panose="02020603050405020304" pitchFamily="18" charset="0"/>
              </a:endParaRPr>
            </a:p>
            <a:p>
              <a:pPr lvl="1"/>
              <a:r>
                <a:rPr lang="en-GB" sz="1600" dirty="0">
                  <a:latin typeface="Times New Roman" panose="02020603050405020304" pitchFamily="18" charset="0"/>
                  <a:cs typeface="Times New Roman" panose="02020603050405020304" pitchFamily="18" charset="0"/>
                </a:rPr>
                <a:t>Utilize machine learning algorithms for predicting students' learning progress and provide personalized course recommendations based on their quiz performance, improving engagement and therapy outcomes.</a:t>
              </a:r>
            </a:p>
          </p:txBody>
        </p:sp>
      </p:grpSp>
      <p:sp>
        <p:nvSpPr>
          <p:cNvPr id="16" name="TextBox 15">
            <a:extLst>
              <a:ext uri="{FF2B5EF4-FFF2-40B4-BE49-F238E27FC236}">
                <a16:creationId xmlns:a16="http://schemas.microsoft.com/office/drawing/2014/main" id="{8ED7CD55-9848-9B4D-D2A4-6F8C884F9FC3}"/>
              </a:ext>
            </a:extLst>
          </p:cNvPr>
          <p:cNvSpPr txBox="1"/>
          <p:nvPr/>
        </p:nvSpPr>
        <p:spPr>
          <a:xfrm>
            <a:off x="4232265" y="2733934"/>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Objectives</a:t>
            </a:r>
          </a:p>
        </p:txBody>
      </p:sp>
      <p:grpSp>
        <p:nvGrpSpPr>
          <p:cNvPr id="17" name="Group 16">
            <a:extLst>
              <a:ext uri="{FF2B5EF4-FFF2-40B4-BE49-F238E27FC236}">
                <a16:creationId xmlns:a16="http://schemas.microsoft.com/office/drawing/2014/main" id="{D9A9D1FE-F881-DA7E-4E7D-9712027FA3E2}"/>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18" name="Freeform: Shape 21">
              <a:extLst>
                <a:ext uri="{FF2B5EF4-FFF2-40B4-BE49-F238E27FC236}">
                  <a16:creationId xmlns:a16="http://schemas.microsoft.com/office/drawing/2014/main" id="{70F76B88-21A1-0397-7FC6-9D8A1F0333DE}"/>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9" name="Freeform: Shape 17">
              <a:extLst>
                <a:ext uri="{FF2B5EF4-FFF2-40B4-BE49-F238E27FC236}">
                  <a16:creationId xmlns:a16="http://schemas.microsoft.com/office/drawing/2014/main" id="{CB87CBB4-A79A-BA69-D8FE-414EBE7D363C}"/>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0" name="Freeform: Shape 15">
              <a:extLst>
                <a:ext uri="{FF2B5EF4-FFF2-40B4-BE49-F238E27FC236}">
                  <a16:creationId xmlns:a16="http://schemas.microsoft.com/office/drawing/2014/main" id="{691B23B8-647A-B036-4456-D308680E55DA}"/>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1" name="Freeform: Shape 13">
              <a:extLst>
                <a:ext uri="{FF2B5EF4-FFF2-40B4-BE49-F238E27FC236}">
                  <a16:creationId xmlns:a16="http://schemas.microsoft.com/office/drawing/2014/main" id="{28820375-0079-428C-96B3-4C7A5F0EBED5}"/>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grpSp>
        <p:nvGrpSpPr>
          <p:cNvPr id="24" name="Google Shape;714;p34">
            <a:extLst>
              <a:ext uri="{FF2B5EF4-FFF2-40B4-BE49-F238E27FC236}">
                <a16:creationId xmlns:a16="http://schemas.microsoft.com/office/drawing/2014/main" id="{96D3ADC4-3809-235C-16F6-3A56D948C37B}"/>
              </a:ext>
            </a:extLst>
          </p:cNvPr>
          <p:cNvGrpSpPr/>
          <p:nvPr/>
        </p:nvGrpSpPr>
        <p:grpSpPr>
          <a:xfrm>
            <a:off x="1751" y="6259785"/>
            <a:ext cx="12190249" cy="409500"/>
            <a:chOff x="25500" y="4672450"/>
            <a:chExt cx="12190249" cy="409500"/>
          </a:xfrm>
        </p:grpSpPr>
        <p:sp>
          <p:nvSpPr>
            <p:cNvPr id="25" name="Google Shape;715;p34">
              <a:extLst>
                <a:ext uri="{FF2B5EF4-FFF2-40B4-BE49-F238E27FC236}">
                  <a16:creationId xmlns:a16="http://schemas.microsoft.com/office/drawing/2014/main" id="{2C94E2C5-F88A-E366-F696-D26BDE7E69A6}"/>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716;p34">
              <a:extLst>
                <a:ext uri="{FF2B5EF4-FFF2-40B4-BE49-F238E27FC236}">
                  <a16:creationId xmlns:a16="http://schemas.microsoft.com/office/drawing/2014/main" id="{A527684C-18AC-F05E-F9BF-5FA298D20838}"/>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27" name="Google Shape;717;p34">
              <a:extLst>
                <a:ext uri="{FF2B5EF4-FFF2-40B4-BE49-F238E27FC236}">
                  <a16:creationId xmlns:a16="http://schemas.microsoft.com/office/drawing/2014/main" id="{EBAFD169-146E-1159-094B-F7217AC2B556}"/>
                </a:ext>
              </a:extLst>
            </p:cNvPr>
            <p:cNvSpPr txBox="1"/>
            <p:nvPr/>
          </p:nvSpPr>
          <p:spPr>
            <a:xfrm>
              <a:off x="11110549" y="4692550"/>
              <a:ext cx="1105200" cy="369300"/>
            </a:xfrm>
            <a:prstGeom prst="rect">
              <a:avLst/>
            </a:prstGeom>
            <a:solidFill>
              <a:schemeClr val="bg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latin typeface="Raleway"/>
                  <a:ea typeface="Raleway"/>
                  <a:cs typeface="Raleway"/>
                  <a:sym typeface="Raleway"/>
                </a:rPr>
                <a:t>05.12.2024</a:t>
              </a:r>
              <a:endParaRPr sz="1200" dirty="0">
                <a:latin typeface="Raleway"/>
                <a:ea typeface="Raleway"/>
                <a:cs typeface="Raleway"/>
                <a:sym typeface="Raleway"/>
              </a:endParaRPr>
            </a:p>
          </p:txBody>
        </p:sp>
      </p:grpSp>
    </p:spTree>
    <p:extLst>
      <p:ext uri="{BB962C8B-B14F-4D97-AF65-F5344CB8AC3E}">
        <p14:creationId xmlns:p14="http://schemas.microsoft.com/office/powerpoint/2010/main" val="379663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7314D-910F-55A9-D582-C00095217215}"/>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8CEADCB-71F4-214D-F753-A04EAAEED0FF}"/>
              </a:ext>
            </a:extLst>
          </p:cNvPr>
          <p:cNvGrpSpPr/>
          <p:nvPr/>
        </p:nvGrpSpPr>
        <p:grpSpPr>
          <a:xfrm>
            <a:off x="-95534" y="-75063"/>
            <a:ext cx="6096000" cy="7008125"/>
            <a:chOff x="-95534" y="-75063"/>
            <a:chExt cx="6096000" cy="7008125"/>
          </a:xfrm>
        </p:grpSpPr>
        <p:sp>
          <p:nvSpPr>
            <p:cNvPr id="4" name="Rectangle 3">
              <a:extLst>
                <a:ext uri="{FF2B5EF4-FFF2-40B4-BE49-F238E27FC236}">
                  <a16:creationId xmlns:a16="http://schemas.microsoft.com/office/drawing/2014/main" id="{43724F3B-F4D6-8AD7-6291-D61B220006FC}"/>
                </a:ext>
              </a:extLst>
            </p:cNvPr>
            <p:cNvSpPr/>
            <p:nvPr/>
          </p:nvSpPr>
          <p:spPr>
            <a:xfrm>
              <a:off x="-95534" y="-75063"/>
              <a:ext cx="6096000" cy="7008125"/>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sp>
          <p:nvSpPr>
            <p:cNvPr id="2" name="TextBox 1">
              <a:extLst>
                <a:ext uri="{FF2B5EF4-FFF2-40B4-BE49-F238E27FC236}">
                  <a16:creationId xmlns:a16="http://schemas.microsoft.com/office/drawing/2014/main" id="{21A0B345-FF6E-B583-F0A3-F56527957372}"/>
                </a:ext>
              </a:extLst>
            </p:cNvPr>
            <p:cNvSpPr txBox="1"/>
            <p:nvPr/>
          </p:nvSpPr>
          <p:spPr>
            <a:xfrm>
              <a:off x="1377560" y="85237"/>
              <a:ext cx="2908168" cy="584775"/>
            </a:xfrm>
            <a:prstGeom prst="rect">
              <a:avLst/>
            </a:prstGeom>
            <a:noFill/>
          </p:spPr>
          <p:txBody>
            <a:bodyPr wrap="none" rtlCol="0">
              <a:spAutoFit/>
            </a:bodyPr>
            <a:lstStyle/>
            <a:p>
              <a:pPr algn="ctr"/>
              <a:r>
                <a:rPr lang="en-LK" sz="3200" b="1" dirty="0">
                  <a:latin typeface="Times New Roman" panose="02020603050405020304" pitchFamily="18" charset="0"/>
                  <a:cs typeface="Times New Roman" panose="02020603050405020304" pitchFamily="18" charset="0"/>
                </a:rPr>
                <a:t>Main Objective</a:t>
              </a:r>
            </a:p>
          </p:txBody>
        </p:sp>
        <p:sp>
          <p:nvSpPr>
            <p:cNvPr id="6" name="TextBox 5">
              <a:extLst>
                <a:ext uri="{FF2B5EF4-FFF2-40B4-BE49-F238E27FC236}">
                  <a16:creationId xmlns:a16="http://schemas.microsoft.com/office/drawing/2014/main" id="{546A4C78-E5AC-E560-5ECE-979B48F2620C}"/>
                </a:ext>
              </a:extLst>
            </p:cNvPr>
            <p:cNvSpPr txBox="1"/>
            <p:nvPr/>
          </p:nvSpPr>
          <p:spPr>
            <a:xfrm>
              <a:off x="161317" y="662171"/>
              <a:ext cx="5537354" cy="3930435"/>
            </a:xfrm>
            <a:prstGeom prst="rect">
              <a:avLst/>
            </a:prstGeom>
            <a:noFill/>
          </p:spPr>
          <p:txBody>
            <a:bodyPr wrap="square" rtlCol="0">
              <a:spAutoFit/>
            </a:bodyPr>
            <a:lstStyle/>
            <a:p>
              <a:pPr marL="742950" indent="-285750" algn="just">
                <a:lnSpc>
                  <a:spcPct val="107000"/>
                </a:lnSpc>
                <a:spcAft>
                  <a:spcPts val="800"/>
                </a:spcAft>
                <a:buFont typeface="Wingdings" pitchFamily="2" charset="2"/>
                <a:buChar char="q"/>
              </a:pPr>
              <a:r>
                <a:rPr lang="en-US" sz="1800" dirty="0">
                  <a:effectLst/>
                  <a:latin typeface="Times New Roman" panose="02020603050405020304" pitchFamily="18" charset="0"/>
                  <a:ea typeface="DengXian" panose="02010600030101010101" pitchFamily="2" charset="-122"/>
                  <a:cs typeface="Mangal" panose="02040503050203030202" pitchFamily="18" charset="0"/>
                </a:rPr>
                <a:t>AI-enhanced e-learning platform specifically designed for students aged 4 - 12, those who are hearing-impaired. This platform will leverage Augmented Reality, real-time translation technologies, and adaptive AI assistance to create a fully inclusive and personalized educational experience. It aims to facilitate seamless access to learning materials through real-time captions, sign language interpretation, and interactive support, while dynamically adapting to the individual learning styles and needs of young learners to enhance their engagement and educational outcomes.</a:t>
              </a:r>
              <a:endParaRPr lang="en-LK" sz="1800" dirty="0">
                <a:effectLst/>
                <a:latin typeface="Calibri" panose="020F0502020204030204" pitchFamily="34" charset="0"/>
                <a:ea typeface="DengXian" panose="02010600030101010101" pitchFamily="2" charset="-122"/>
                <a:cs typeface="Mangal" panose="02040503050203030202" pitchFamily="18" charset="0"/>
              </a:endParaRPr>
            </a:p>
          </p:txBody>
        </p:sp>
      </p:grpSp>
      <p:grpSp>
        <p:nvGrpSpPr>
          <p:cNvPr id="10" name="Group 9">
            <a:extLst>
              <a:ext uri="{FF2B5EF4-FFF2-40B4-BE49-F238E27FC236}">
                <a16:creationId xmlns:a16="http://schemas.microsoft.com/office/drawing/2014/main" id="{35897D38-4BD5-9457-766A-9AA3C12D518D}"/>
              </a:ext>
            </a:extLst>
          </p:cNvPr>
          <p:cNvGrpSpPr/>
          <p:nvPr/>
        </p:nvGrpSpPr>
        <p:grpSpPr>
          <a:xfrm>
            <a:off x="6000466" y="-75064"/>
            <a:ext cx="6350758" cy="7008125"/>
            <a:chOff x="6000466" y="-75064"/>
            <a:chExt cx="6350758" cy="7008125"/>
          </a:xfrm>
        </p:grpSpPr>
        <p:sp>
          <p:nvSpPr>
            <p:cNvPr id="5" name="Rectangle 4">
              <a:extLst>
                <a:ext uri="{FF2B5EF4-FFF2-40B4-BE49-F238E27FC236}">
                  <a16:creationId xmlns:a16="http://schemas.microsoft.com/office/drawing/2014/main" id="{D561841F-7706-5F17-C92E-960B872BA04A}"/>
                </a:ext>
              </a:extLst>
            </p:cNvPr>
            <p:cNvSpPr/>
            <p:nvPr/>
          </p:nvSpPr>
          <p:spPr>
            <a:xfrm>
              <a:off x="6000466" y="-75064"/>
              <a:ext cx="6350758" cy="7008125"/>
            </a:xfrm>
            <a:prstGeom prst="rect">
              <a:avLst/>
            </a:prstGeom>
            <a:solidFill>
              <a:schemeClr val="tx2">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LK" dirty="0"/>
            </a:p>
          </p:txBody>
        </p:sp>
        <p:sp>
          <p:nvSpPr>
            <p:cNvPr id="3" name="TextBox 2">
              <a:extLst>
                <a:ext uri="{FF2B5EF4-FFF2-40B4-BE49-F238E27FC236}">
                  <a16:creationId xmlns:a16="http://schemas.microsoft.com/office/drawing/2014/main" id="{FA67B84B-6AD9-6406-81AD-D6C41540958A}"/>
                </a:ext>
              </a:extLst>
            </p:cNvPr>
            <p:cNvSpPr txBox="1"/>
            <p:nvPr/>
          </p:nvSpPr>
          <p:spPr>
            <a:xfrm>
              <a:off x="7802654" y="65543"/>
              <a:ext cx="2656496" cy="584775"/>
            </a:xfrm>
            <a:prstGeom prst="rect">
              <a:avLst/>
            </a:prstGeom>
            <a:noFill/>
          </p:spPr>
          <p:txBody>
            <a:bodyPr wrap="none" rtlCol="0">
              <a:spAutoFit/>
            </a:bodyPr>
            <a:lstStyle/>
            <a:p>
              <a:pPr algn="ctr"/>
              <a:r>
                <a:rPr lang="en-GB" sz="3200" b="1" dirty="0">
                  <a:latin typeface="Times New Roman" panose="02020603050405020304" pitchFamily="18" charset="0"/>
                  <a:cs typeface="Times New Roman" panose="02020603050405020304" pitchFamily="18" charset="0"/>
                </a:rPr>
                <a:t>Sub Objective</a:t>
              </a:r>
            </a:p>
          </p:txBody>
        </p:sp>
        <p:sp>
          <p:nvSpPr>
            <p:cNvPr id="7" name="TextBox 6">
              <a:extLst>
                <a:ext uri="{FF2B5EF4-FFF2-40B4-BE49-F238E27FC236}">
                  <a16:creationId xmlns:a16="http://schemas.microsoft.com/office/drawing/2014/main" id="{286C893F-D357-93D0-C9B1-150CE516D33B}"/>
                </a:ext>
              </a:extLst>
            </p:cNvPr>
            <p:cNvSpPr txBox="1"/>
            <p:nvPr/>
          </p:nvSpPr>
          <p:spPr>
            <a:xfrm>
              <a:off x="6285931" y="683133"/>
              <a:ext cx="5889739" cy="2185214"/>
            </a:xfrm>
            <a:prstGeom prst="rect">
              <a:avLst/>
            </a:prstGeom>
            <a:noFill/>
          </p:spPr>
          <p:txBody>
            <a:bodyPr wrap="square" rtlCol="0">
              <a:spAutoFit/>
            </a:bodyPr>
            <a:lstStyle/>
            <a:p>
              <a:pPr marL="285750" indent="-285750">
                <a:buFont typeface="Wingdings" pitchFamily="2" charset="2"/>
                <a:buChar char="q"/>
              </a:pPr>
              <a:r>
                <a:rPr lang="en-US" sz="1800" dirty="0">
                  <a:solidFill>
                    <a:srgbClr val="000000"/>
                  </a:solidFill>
                  <a:effectLst/>
                  <a:latin typeface="Times New Roman" panose="02020603050405020304" pitchFamily="18" charset="0"/>
                  <a:ea typeface="DengXian" panose="02010600030101010101" pitchFamily="2" charset="-122"/>
                </a:rPr>
                <a:t>Interactive ASL learning sessions using AR and Machine Learning</a:t>
              </a:r>
              <a:r>
                <a:rPr lang="en-LK" sz="1600" dirty="0">
                  <a:effectLst/>
                </a:rPr>
                <a:t> </a:t>
              </a:r>
            </a:p>
            <a:p>
              <a:pPr marL="285750" indent="-285750">
                <a:buFont typeface="Wingdings" pitchFamily="2" charset="2"/>
                <a:buChar char="q"/>
              </a:pPr>
              <a:endParaRPr lang="en-LK" sz="1600"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US" sz="1800" dirty="0">
                  <a:effectLst/>
                  <a:latin typeface="Times New Roman" panose="02020603050405020304" pitchFamily="18" charset="0"/>
                  <a:ea typeface="DengXian" panose="02010600030101010101" pitchFamily="2" charset="-122"/>
                </a:rPr>
                <a:t>Real-Time Translation of Educational Content to captions, sign language and providing summary.</a:t>
              </a:r>
              <a:r>
                <a:rPr lang="en-LK" sz="1600" dirty="0">
                  <a:effectLst/>
                </a:rPr>
                <a:t> </a:t>
              </a:r>
              <a:endParaRPr lang="en-LK" sz="1600" dirty="0">
                <a:effectLst/>
                <a:latin typeface="Times New Roman" panose="02020603050405020304" pitchFamily="18" charset="0"/>
                <a:cs typeface="Times New Roman" panose="02020603050405020304" pitchFamily="18" charset="0"/>
              </a:endParaRPr>
            </a:p>
            <a:p>
              <a:endParaRPr lang="en-GB" sz="1600" dirty="0">
                <a:effectLst/>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sz="1600" dirty="0">
                  <a:effectLst/>
                  <a:latin typeface="Times New Roman" panose="02020603050405020304" pitchFamily="18" charset="0"/>
                  <a:cs typeface="Times New Roman" panose="02020603050405020304" pitchFamily="18" charset="0"/>
                </a:rPr>
                <a:t>AI powered personalized learning assistant with sign language support </a:t>
              </a:r>
              <a:endParaRPr lang="en-LK" sz="1600" dirty="0">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798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3553930-9CCF-CFF9-1CC6-5536F1D003FC}"/>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5B773F11-DEF3-49B5-6FD9-B5513626E78D}"/>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0175DC49-6E4F-F123-B2A5-217ED933C1F1}"/>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F9FF7C14-7B28-3DF4-8EA0-FFB13E1F4C8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grpSp>
        <p:nvGrpSpPr>
          <p:cNvPr id="20" name="Google Shape;714;p34">
            <a:extLst>
              <a:ext uri="{FF2B5EF4-FFF2-40B4-BE49-F238E27FC236}">
                <a16:creationId xmlns:a16="http://schemas.microsoft.com/office/drawing/2014/main" id="{CF376644-1E86-8264-C7E7-6CBAD071E2E5}"/>
              </a:ext>
            </a:extLst>
          </p:cNvPr>
          <p:cNvGrpSpPr/>
          <p:nvPr/>
        </p:nvGrpSpPr>
        <p:grpSpPr>
          <a:xfrm>
            <a:off x="-3740" y="6448499"/>
            <a:ext cx="12190249" cy="409500"/>
            <a:chOff x="25500" y="4672450"/>
            <a:chExt cx="12190249" cy="409500"/>
          </a:xfrm>
        </p:grpSpPr>
        <p:sp>
          <p:nvSpPr>
            <p:cNvPr id="21" name="Google Shape;715;p34">
              <a:extLst>
                <a:ext uri="{FF2B5EF4-FFF2-40B4-BE49-F238E27FC236}">
                  <a16:creationId xmlns:a16="http://schemas.microsoft.com/office/drawing/2014/main" id="{5636681E-AD03-BD78-20DB-6AB55E64983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716;p34">
              <a:extLst>
                <a:ext uri="{FF2B5EF4-FFF2-40B4-BE49-F238E27FC236}">
                  <a16:creationId xmlns:a16="http://schemas.microsoft.com/office/drawing/2014/main" id="{BDBABD0F-FD4B-6F72-82DF-2C568834B19C}"/>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3" name="Google Shape;717;p34">
              <a:extLst>
                <a:ext uri="{FF2B5EF4-FFF2-40B4-BE49-F238E27FC236}">
                  <a16:creationId xmlns:a16="http://schemas.microsoft.com/office/drawing/2014/main" id="{AEF6D978-513B-00E0-B0F7-F923860AAB6D}"/>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bg1"/>
                  </a:solidFill>
                  <a:latin typeface="Raleway"/>
                  <a:ea typeface="Raleway"/>
                  <a:cs typeface="Raleway"/>
                  <a:sym typeface="Raleway"/>
                </a:rPr>
                <a:t>05.12.2024</a:t>
              </a:r>
              <a:endParaRPr sz="1200" dirty="0">
                <a:solidFill>
                  <a:schemeClr val="bg1"/>
                </a:solidFill>
                <a:latin typeface="Raleway"/>
                <a:ea typeface="Raleway"/>
                <a:cs typeface="Raleway"/>
                <a:sym typeface="Raleway"/>
              </a:endParaRPr>
            </a:p>
          </p:txBody>
        </p:sp>
      </p:grpSp>
      <p:pic>
        <p:nvPicPr>
          <p:cNvPr id="24" name="Picture 23" descr="A diagram of a sign language&#10;&#10;Description automatically generated">
            <a:extLst>
              <a:ext uri="{FF2B5EF4-FFF2-40B4-BE49-F238E27FC236}">
                <a16:creationId xmlns:a16="http://schemas.microsoft.com/office/drawing/2014/main" id="{260CB0B9-1EFC-96E8-7C6A-45B184B05F28}"/>
              </a:ext>
            </a:extLst>
          </p:cNvPr>
          <p:cNvPicPr>
            <a:picLocks noChangeAspect="1"/>
          </p:cNvPicPr>
          <p:nvPr/>
        </p:nvPicPr>
        <p:blipFill>
          <a:blip r:embed="rId4"/>
          <a:srcRect r="37525" b="53205"/>
          <a:stretch/>
        </p:blipFill>
        <p:spPr>
          <a:xfrm>
            <a:off x="1672882" y="1234065"/>
            <a:ext cx="8846235" cy="4679064"/>
          </a:xfrm>
          <a:prstGeom prst="rect">
            <a:avLst/>
          </a:prstGeom>
        </p:spPr>
      </p:pic>
      <p:sp>
        <p:nvSpPr>
          <p:cNvPr id="19" name="TextBox 18">
            <a:extLst>
              <a:ext uri="{FF2B5EF4-FFF2-40B4-BE49-F238E27FC236}">
                <a16:creationId xmlns:a16="http://schemas.microsoft.com/office/drawing/2014/main" id="{A026F7A9-BCBB-8789-507D-86055BF65860}"/>
              </a:ext>
            </a:extLst>
          </p:cNvPr>
          <p:cNvSpPr txBox="1"/>
          <p:nvPr/>
        </p:nvSpPr>
        <p:spPr>
          <a:xfrm>
            <a:off x="2795304" y="675945"/>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System Diagram</a:t>
            </a:r>
          </a:p>
        </p:txBody>
      </p:sp>
    </p:spTree>
    <p:extLst>
      <p:ext uri="{BB962C8B-B14F-4D97-AF65-F5344CB8AC3E}">
        <p14:creationId xmlns:p14="http://schemas.microsoft.com/office/powerpoint/2010/main" val="34510969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155088_TF00475556_Win32" id="{41AB0E46-27D6-4A0C-A99C-EE85A1416CC8}" vid="{7722B658-BB20-4642-A646-AE020ADF43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835</TotalTime>
  <Words>2382</Words>
  <Application>Microsoft Macintosh PowerPoint</Application>
  <PresentationFormat>Widescreen</PresentationFormat>
  <Paragraphs>424</Paragraphs>
  <Slides>67</Slides>
  <Notes>56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-webkit-standard</vt:lpstr>
      <vt:lpstr>ADLaM Display</vt:lpstr>
      <vt:lpstr>Aptos ExtraBold</vt:lpstr>
      <vt:lpstr>Arial</vt:lpstr>
      <vt:lpstr>Calibri</vt:lpstr>
      <vt:lpstr>Calibri Light</vt:lpstr>
      <vt:lpstr>Corbel</vt:lpstr>
      <vt:lpstr>Gelasio</vt:lpstr>
      <vt:lpstr>Gelasio Semi Bold</vt:lpstr>
      <vt:lpstr>Raleway</vt:lpstr>
      <vt:lpstr>Times New Roman</vt:lpstr>
      <vt:lpstr>Wingdings</vt:lpstr>
      <vt:lpstr>Office Theme</vt:lpstr>
      <vt:lpstr>AI-Enhanced  E-Learning Platform for the Hearing impaired </vt:lpstr>
      <vt:lpstr>PowerPoint Presentation</vt:lpstr>
      <vt:lpstr>PowerPoint Presentation</vt:lpstr>
      <vt:lpstr>Introduction</vt:lpstr>
      <vt:lpstr>PowerPoint Presentation</vt:lpstr>
      <vt:lpstr>01</vt:lpstr>
      <vt:lpstr>PowerPoint Presentation</vt:lpstr>
      <vt:lpstr>PowerPoint Presentation</vt:lpstr>
      <vt:lpstr>PowerPoint Presentation</vt:lpstr>
      <vt:lpstr>PowerPoint Presentation</vt:lpstr>
      <vt:lpstr>PowerPoint Presentation</vt:lpstr>
      <vt:lpstr>Research Gap</vt:lpstr>
      <vt:lpstr>PowerPoint Presentation</vt:lpstr>
      <vt:lpstr>Specific &amp; Sub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References</vt:lpstr>
      <vt:lpstr>PowerPoint Presentation</vt:lpstr>
      <vt:lpstr>PowerPoint Presentation</vt:lpstr>
      <vt:lpstr>Research Gap</vt:lpstr>
      <vt:lpstr>PowerPoint Presentation</vt:lpstr>
      <vt:lpstr>Specific &amp; Sub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Rizan S. it21311840</dc:creator>
  <cp:lastModifiedBy>Rizan S_ IT21311840</cp:lastModifiedBy>
  <cp:revision>9</cp:revision>
  <dcterms:created xsi:type="dcterms:W3CDTF">2024-12-04T07:58:36Z</dcterms:created>
  <dcterms:modified xsi:type="dcterms:W3CDTF">2025-05-25T19:22:37Z</dcterms:modified>
</cp:coreProperties>
</file>